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Lst>
  <p:notesMasterIdLst>
    <p:notesMasterId r:id="rId22"/>
  </p:notesMasterIdLst>
  <p:sldIdLst>
    <p:sldId id="256" r:id="rId2"/>
    <p:sldId id="327" r:id="rId3"/>
    <p:sldId id="371" r:id="rId4"/>
    <p:sldId id="373" r:id="rId5"/>
    <p:sldId id="375" r:id="rId6"/>
    <p:sldId id="377" r:id="rId7"/>
    <p:sldId id="329" r:id="rId8"/>
    <p:sldId id="361" r:id="rId9"/>
    <p:sldId id="336" r:id="rId10"/>
    <p:sldId id="381" r:id="rId11"/>
    <p:sldId id="378" r:id="rId12"/>
    <p:sldId id="362" r:id="rId13"/>
    <p:sldId id="355" r:id="rId14"/>
    <p:sldId id="369" r:id="rId15"/>
    <p:sldId id="379" r:id="rId16"/>
    <p:sldId id="364" r:id="rId17"/>
    <p:sldId id="357" r:id="rId18"/>
    <p:sldId id="358" r:id="rId19"/>
    <p:sldId id="380" r:id="rId20"/>
    <p:sldId id="374" r:id="rId21"/>
  </p:sldIdLst>
  <p:sldSz cx="9144000" cy="6858000" type="screen4x3"/>
  <p:notesSz cx="9872663" cy="6797675"/>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6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5" autoAdjust="0"/>
    <p:restoredTop sz="94638" autoAdjust="0"/>
  </p:normalViewPr>
  <p:slideViewPr>
    <p:cSldViewPr>
      <p:cViewPr varScale="1">
        <p:scale>
          <a:sx n="67" d="100"/>
          <a:sy n="67" d="100"/>
        </p:scale>
        <p:origin x="1152" y="60"/>
      </p:cViewPr>
      <p:guideLst>
        <p:guide orient="horz" pos="2160"/>
        <p:guide pos="2880"/>
      </p:guideLst>
    </p:cSldViewPr>
  </p:slideViewPr>
  <p:outlineViewPr>
    <p:cViewPr>
      <p:scale>
        <a:sx n="33" d="100"/>
        <a:sy n="33" d="100"/>
      </p:scale>
      <p:origin x="0" y="9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cap="small" baseline="0" dirty="0" smtClean="0">
              <a:latin typeface="+mn-lt"/>
            </a:rPr>
            <a:t>M&amp;A</a:t>
          </a:r>
          <a:r>
            <a:rPr lang="pt-BR" sz="2400" cap="small" baseline="0" dirty="0" smtClean="0">
              <a:latin typeface="Baskerville Old Face" pitchFamily="18" charset="0"/>
            </a:rPr>
            <a:t> </a:t>
          </a:r>
          <a:endParaRPr lang="pt-BR" sz="240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custLinFactNeighborY="-3968">
        <dgm:presLayoutVars>
          <dgm:chMax val="1"/>
          <dgm:bulletEnabled val="1"/>
        </dgm:presLayoutVars>
      </dgm:prSet>
      <dgm:spPr/>
      <dgm:t>
        <a:bodyPr/>
        <a:lstStyle/>
        <a:p>
          <a:endParaRPr lang="pt-BR"/>
        </a:p>
      </dgm:t>
    </dgm:pt>
  </dgm:ptLst>
  <dgm:cxnLst>
    <dgm:cxn modelId="{D87071AF-2515-4B5C-9E90-2A53FE5C052F}" type="presOf" srcId="{924FEF42-B13B-4DA3-9655-5452DA7D2456}" destId="{C7AFEBB9-09D1-40EE-8C3E-DA52A5C12886}"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A480E29F-77BB-4DDB-BC64-AECD0E58FCBC}" type="presOf" srcId="{EE5F4F6B-07B8-4CC5-A869-702EDB41DE3F}" destId="{00E56177-B8CC-49D8-B7BA-0BFC415441F9}" srcOrd="0" destOrd="0" presId="urn:microsoft.com/office/officeart/2005/8/layout/vList5"/>
    <dgm:cxn modelId="{67EDBABF-A107-4CF0-BA00-A217BAF182A7}" type="presParOf" srcId="{00E56177-B8CC-49D8-B7BA-0BFC415441F9}" destId="{481E1E02-4DD7-4CD7-99F0-9420F2B38FD8}" srcOrd="0" destOrd="0" presId="urn:microsoft.com/office/officeart/2005/8/layout/vList5"/>
    <dgm:cxn modelId="{034B82C7-571E-4984-BF4A-2B219293D490}"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cap="small" baseline="0" dirty="0" smtClean="0">
              <a:latin typeface="Baskerville Old Face" pitchFamily="18" charset="0"/>
            </a:rPr>
            <a:t>guia</a:t>
          </a:r>
          <a:endParaRPr lang="pt-BR" sz="240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B0BC7990-A6EE-40FF-8A51-AC602E1FDE50}" type="presOf" srcId="{924FEF42-B13B-4DA3-9655-5452DA7D2456}" destId="{C7AFEBB9-09D1-40EE-8C3E-DA52A5C12886}" srcOrd="0" destOrd="0" presId="urn:microsoft.com/office/officeart/2005/8/layout/vList5"/>
    <dgm:cxn modelId="{2ADBFC8C-9D52-4A7F-9F7A-8C516F943FFE}"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D7B4BBAB-0FE0-420B-A994-54A685EBB277}" type="presParOf" srcId="{00E56177-B8CC-49D8-B7BA-0BFC415441F9}" destId="{481E1E02-4DD7-4CD7-99F0-9420F2B38FD8}" srcOrd="0" destOrd="0" presId="urn:microsoft.com/office/officeart/2005/8/layout/vList5"/>
    <dgm:cxn modelId="{4BA2DC6C-3C92-4F9B-B7FA-34F18E18636E}"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cap="small" baseline="0" dirty="0" smtClean="0">
              <a:latin typeface="Baskerville Old Face" pitchFamily="18" charset="0"/>
            </a:rPr>
            <a:t>INFORMAÇÕES CONCORRENCIALMENTE SENSÍVEIS</a:t>
          </a:r>
          <a:endParaRPr lang="pt-BR" sz="240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2B6D955B-692D-4A73-A3A6-AF30A6763C13}" type="presOf" srcId="{EE5F4F6B-07B8-4CC5-A869-702EDB41DE3F}" destId="{00E56177-B8CC-49D8-B7BA-0BFC415441F9}" srcOrd="0" destOrd="0" presId="urn:microsoft.com/office/officeart/2005/8/layout/vList5"/>
    <dgm:cxn modelId="{F91EDB41-A11C-41A0-B3DB-6F515268F27B}" type="presOf" srcId="{924FEF42-B13B-4DA3-9655-5452DA7D2456}" destId="{C7AFEBB9-09D1-40EE-8C3E-DA52A5C12886}"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DD455BBA-D1EB-47B5-B860-0530F11756D8}" type="presParOf" srcId="{00E56177-B8CC-49D8-B7BA-0BFC415441F9}" destId="{481E1E02-4DD7-4CD7-99F0-9420F2B38FD8}" srcOrd="0" destOrd="0" presId="urn:microsoft.com/office/officeart/2005/8/layout/vList5"/>
    <dgm:cxn modelId="{1DF74A51-17C0-4CC9-BB48-2DFC72D7C400}"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dirty="0" smtClean="0"/>
            <a:t>SOLUÇÕES</a:t>
          </a:r>
          <a:endParaRPr lang="pt-BR" sz="2400" b="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6D188711-85F9-4616-8D73-E5D6FF2A6617}" type="presOf" srcId="{924FEF42-B13B-4DA3-9655-5452DA7D2456}" destId="{C7AFEBB9-09D1-40EE-8C3E-DA52A5C12886}"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07E36016-75BE-4D84-881A-CB65039D6C34}" type="presOf" srcId="{EE5F4F6B-07B8-4CC5-A869-702EDB41DE3F}" destId="{00E56177-B8CC-49D8-B7BA-0BFC415441F9}" srcOrd="0" destOrd="0" presId="urn:microsoft.com/office/officeart/2005/8/layout/vList5"/>
    <dgm:cxn modelId="{63D1B1B5-C9F3-42E3-8A8A-199ACCA1622E}" type="presParOf" srcId="{00E56177-B8CC-49D8-B7BA-0BFC415441F9}" destId="{481E1E02-4DD7-4CD7-99F0-9420F2B38FD8}" srcOrd="0" destOrd="0" presId="urn:microsoft.com/office/officeart/2005/8/layout/vList5"/>
    <dgm:cxn modelId="{78F3078E-DE6E-4C64-A2AC-3319C6429394}"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dirty="0" smtClean="0"/>
            <a:t>SOLUÇÕES</a:t>
          </a:r>
          <a:endParaRPr lang="pt-BR" sz="2400" b="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46BADE07-7896-48D8-A6A7-55C57E1D4F02}" type="presOf" srcId="{924FEF42-B13B-4DA3-9655-5452DA7D2456}" destId="{C7AFEBB9-09D1-40EE-8C3E-DA52A5C12886}" srcOrd="0" destOrd="0" presId="urn:microsoft.com/office/officeart/2005/8/layout/vList5"/>
    <dgm:cxn modelId="{0F778462-0202-4E1A-8F98-1C4A6F3336D9}"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D0E868BA-0AD1-43C5-B2E4-550EC34456C3}" type="presParOf" srcId="{00E56177-B8CC-49D8-B7BA-0BFC415441F9}" destId="{481E1E02-4DD7-4CD7-99F0-9420F2B38FD8}" srcOrd="0" destOrd="0" presId="urn:microsoft.com/office/officeart/2005/8/layout/vList5"/>
    <dgm:cxn modelId="{1962EE4C-FABD-4641-8A31-A1584B5E114D}"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dirty="0" smtClean="0"/>
            <a:t>SOLUÇÕES</a:t>
          </a:r>
          <a:endParaRPr lang="pt-BR" sz="2400" b="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9B840121-CB83-4EF7-9707-CAF488D6F0C8}" type="presOf" srcId="{924FEF42-B13B-4DA3-9655-5452DA7D2456}" destId="{C7AFEBB9-09D1-40EE-8C3E-DA52A5C12886}" srcOrd="0" destOrd="0" presId="urn:microsoft.com/office/officeart/2005/8/layout/vList5"/>
    <dgm:cxn modelId="{79755141-2A33-4A9B-853F-DECC0569CE0E}"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A6C8E1E2-22C6-464F-97BF-A37A58AC83C6}" type="presParOf" srcId="{00E56177-B8CC-49D8-B7BA-0BFC415441F9}" destId="{481E1E02-4DD7-4CD7-99F0-9420F2B38FD8}" srcOrd="0" destOrd="0" presId="urn:microsoft.com/office/officeart/2005/8/layout/vList5"/>
    <dgm:cxn modelId="{10D67459-EA31-49AE-AE4E-FCF594844750}"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dirty="0" smtClean="0"/>
            <a:t>SOLUÇÕES</a:t>
          </a:r>
          <a:endParaRPr lang="pt-BR" sz="2400" b="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D96D1D42-D5BE-47A5-86F1-751A90E200FB}" type="presOf" srcId="{924FEF42-B13B-4DA3-9655-5452DA7D2456}" destId="{C7AFEBB9-09D1-40EE-8C3E-DA52A5C12886}"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1BF1A981-EC09-402C-B6D6-38D287DB11B1}" type="presOf" srcId="{EE5F4F6B-07B8-4CC5-A869-702EDB41DE3F}" destId="{00E56177-B8CC-49D8-B7BA-0BFC415441F9}" srcOrd="0" destOrd="0" presId="urn:microsoft.com/office/officeart/2005/8/layout/vList5"/>
    <dgm:cxn modelId="{23A3FBFD-DD6C-401F-BAD1-83071C157790}" type="presParOf" srcId="{00E56177-B8CC-49D8-B7BA-0BFC415441F9}" destId="{481E1E02-4DD7-4CD7-99F0-9420F2B38FD8}" srcOrd="0" destOrd="0" presId="urn:microsoft.com/office/officeart/2005/8/layout/vList5"/>
    <dgm:cxn modelId="{50D35F60-D97C-411F-8166-E9A3E659EE83}"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dirty="0" smtClean="0"/>
            <a:t>PENALIDADES</a:t>
          </a:r>
          <a:endParaRPr lang="pt-BR" sz="2400" b="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67441" custScaleY="80078">
        <dgm:presLayoutVars>
          <dgm:chMax val="1"/>
          <dgm:bulletEnabled val="1"/>
        </dgm:presLayoutVars>
      </dgm:prSet>
      <dgm:spPr/>
      <dgm:t>
        <a:bodyPr/>
        <a:lstStyle/>
        <a:p>
          <a:endParaRPr lang="pt-BR"/>
        </a:p>
      </dgm:t>
    </dgm:pt>
  </dgm:ptLst>
  <dgm:cxnLst>
    <dgm:cxn modelId="{A227FA2D-8389-4718-8D12-515197F5DEFD}" type="presOf" srcId="{924FEF42-B13B-4DA3-9655-5452DA7D2456}" destId="{C7AFEBB9-09D1-40EE-8C3E-DA52A5C12886}"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8373B101-6E67-4EB5-8724-8FA308A62A88}" type="presOf" srcId="{EE5F4F6B-07B8-4CC5-A869-702EDB41DE3F}" destId="{00E56177-B8CC-49D8-B7BA-0BFC415441F9}" srcOrd="0" destOrd="0" presId="urn:microsoft.com/office/officeart/2005/8/layout/vList5"/>
    <dgm:cxn modelId="{465B3D54-0F26-4239-AC7E-4CC2E0C5D3A2}" type="presParOf" srcId="{00E56177-B8CC-49D8-B7BA-0BFC415441F9}" destId="{481E1E02-4DD7-4CD7-99F0-9420F2B38FD8}" srcOrd="0" destOrd="0" presId="urn:microsoft.com/office/officeart/2005/8/layout/vList5"/>
    <dgm:cxn modelId="{2A22A010-39D5-418D-AEE3-D14573E31525}"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i="1" dirty="0" smtClean="0"/>
            <a:t>CASES</a:t>
          </a:r>
          <a:endParaRPr lang="pt-BR" sz="2400" b="0" i="1"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67441" custScaleY="80078">
        <dgm:presLayoutVars>
          <dgm:chMax val="1"/>
          <dgm:bulletEnabled val="1"/>
        </dgm:presLayoutVars>
      </dgm:prSet>
      <dgm:spPr/>
      <dgm:t>
        <a:bodyPr/>
        <a:lstStyle/>
        <a:p>
          <a:endParaRPr lang="pt-BR"/>
        </a:p>
      </dgm:t>
    </dgm:pt>
  </dgm:ptLst>
  <dgm:cxnLst>
    <dgm:cxn modelId="{8F83F842-BC89-48BD-95EA-CF9788204D74}"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40B01875-77A0-499F-ACB5-AAB63A6DAA17}" type="presOf" srcId="{924FEF42-B13B-4DA3-9655-5452DA7D2456}" destId="{C7AFEBB9-09D1-40EE-8C3E-DA52A5C12886}" srcOrd="0" destOrd="0" presId="urn:microsoft.com/office/officeart/2005/8/layout/vList5"/>
    <dgm:cxn modelId="{D33FC86A-37B4-481C-8258-3BF1C6EA2DA1}" type="presParOf" srcId="{00E56177-B8CC-49D8-B7BA-0BFC415441F9}" destId="{481E1E02-4DD7-4CD7-99F0-9420F2B38FD8}" srcOrd="0" destOrd="0" presId="urn:microsoft.com/office/officeart/2005/8/layout/vList5"/>
    <dgm:cxn modelId="{2726BC47-1826-4E79-A53E-894D65B7872C}"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i="1" dirty="0" smtClean="0"/>
            <a:t>CASES</a:t>
          </a: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67441" custScaleY="80078" custLinFactNeighborY="-1984">
        <dgm:presLayoutVars>
          <dgm:chMax val="1"/>
          <dgm:bulletEnabled val="1"/>
        </dgm:presLayoutVars>
      </dgm:prSet>
      <dgm:spPr/>
      <dgm:t>
        <a:bodyPr/>
        <a:lstStyle/>
        <a:p>
          <a:endParaRPr lang="pt-BR"/>
        </a:p>
      </dgm:t>
    </dgm:pt>
  </dgm:ptLst>
  <dgm:cxnLst>
    <dgm:cxn modelId="{4ADAE5C3-D995-4490-958B-C52C1C35B523}" type="presOf" srcId="{924FEF42-B13B-4DA3-9655-5452DA7D2456}" destId="{C7AFEBB9-09D1-40EE-8C3E-DA52A5C12886}" srcOrd="0" destOrd="0" presId="urn:microsoft.com/office/officeart/2005/8/layout/vList5"/>
    <dgm:cxn modelId="{689B8F4B-1E62-4EAE-B71D-6E6C53375660}"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1B2F7935-C995-447F-99A8-3C0BCE225388}" type="presParOf" srcId="{00E56177-B8CC-49D8-B7BA-0BFC415441F9}" destId="{481E1E02-4DD7-4CD7-99F0-9420F2B38FD8}" srcOrd="0" destOrd="0" presId="urn:microsoft.com/office/officeart/2005/8/layout/vList5"/>
    <dgm:cxn modelId="{3AFDBF98-582B-436C-AD41-25CD8687217A}"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i="1" dirty="0" smtClean="0"/>
            <a:t>DUE DILIGENCE</a:t>
          </a:r>
          <a:endParaRPr lang="pt-BR" sz="2400" b="0" i="1"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C733B115-9A39-4FD1-9E82-78697E7B02CB}" type="presOf" srcId="{EE5F4F6B-07B8-4CC5-A869-702EDB41DE3F}" destId="{00E56177-B8CC-49D8-B7BA-0BFC415441F9}" srcOrd="0" destOrd="0" presId="urn:microsoft.com/office/officeart/2005/8/layout/vList5"/>
    <dgm:cxn modelId="{626E7FDD-1DBD-4C56-A85F-1DA2B3CFEFA9}" type="presOf" srcId="{924FEF42-B13B-4DA3-9655-5452DA7D2456}" destId="{C7AFEBB9-09D1-40EE-8C3E-DA52A5C12886}"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CA1B5053-D4A2-414F-A65D-E6816ED997D5}" type="presParOf" srcId="{00E56177-B8CC-49D8-B7BA-0BFC415441F9}" destId="{481E1E02-4DD7-4CD7-99F0-9420F2B38FD8}" srcOrd="0" destOrd="0" presId="urn:microsoft.com/office/officeart/2005/8/layout/vList5"/>
    <dgm:cxn modelId="{CD5E4112-C2E1-41F3-BD4B-DFDA9734710E}"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cap="small" baseline="0" dirty="0" smtClean="0">
              <a:latin typeface="Baskerville Old Face" pitchFamily="18" charset="0"/>
            </a:rPr>
            <a:t>PROBLEMA</a:t>
          </a:r>
          <a:endParaRPr lang="pt-BR" sz="240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6A2BD008-6FE6-4DCE-8BC0-803FC0826212}" type="presOf" srcId="{924FEF42-B13B-4DA3-9655-5452DA7D2456}" destId="{C7AFEBB9-09D1-40EE-8C3E-DA52A5C12886}" srcOrd="0" destOrd="0" presId="urn:microsoft.com/office/officeart/2005/8/layout/vList5"/>
    <dgm:cxn modelId="{F52A44D6-5857-48ED-B06F-67BECC115478}"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ECF1D3D9-E127-4FAB-A622-6BF194F9610D}" type="presParOf" srcId="{00E56177-B8CC-49D8-B7BA-0BFC415441F9}" destId="{481E1E02-4DD7-4CD7-99F0-9420F2B38FD8}" srcOrd="0" destOrd="0" presId="urn:microsoft.com/office/officeart/2005/8/layout/vList5"/>
    <dgm:cxn modelId="{7FD54ED9-27DA-4D52-AAE8-E2F164C825E1}"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dirty="0" smtClean="0"/>
            <a:t>TROCA DE INFORMAÇÕES</a:t>
          </a:r>
          <a:endParaRPr lang="pt-BR" sz="2400" b="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316C15E1-19B9-445D-B4FB-7FBCD0DF6D63}" type="presOf" srcId="{EE5F4F6B-07B8-4CC5-A869-702EDB41DE3F}" destId="{00E56177-B8CC-49D8-B7BA-0BFC415441F9}" srcOrd="0" destOrd="0" presId="urn:microsoft.com/office/officeart/2005/8/layout/vList5"/>
    <dgm:cxn modelId="{FF82152F-DFD8-4A8D-8AAC-F21A32825EF8}" type="presOf" srcId="{924FEF42-B13B-4DA3-9655-5452DA7D2456}" destId="{C7AFEBB9-09D1-40EE-8C3E-DA52A5C12886}"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EA3E4293-4D2D-47F3-A75D-6A7FF5A6EDDB}" type="presParOf" srcId="{00E56177-B8CC-49D8-B7BA-0BFC415441F9}" destId="{481E1E02-4DD7-4CD7-99F0-9420F2B38FD8}" srcOrd="0" destOrd="0" presId="urn:microsoft.com/office/officeart/2005/8/layout/vList5"/>
    <dgm:cxn modelId="{F124E4C8-4575-4E18-A9E1-7CE762328EE0}"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i="1" dirty="0" smtClean="0"/>
            <a:t>GUN JUMPING</a:t>
          </a:r>
          <a:endParaRPr lang="pt-BR" sz="2400" b="0" i="1"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FA2FD027-B4FD-4A01-950B-FADC39C486D3}"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FF158D91-F257-4B60-88B3-BFF5EB3709E4}" type="presOf" srcId="{924FEF42-B13B-4DA3-9655-5452DA7D2456}" destId="{C7AFEBB9-09D1-40EE-8C3E-DA52A5C12886}" srcOrd="0" destOrd="0" presId="urn:microsoft.com/office/officeart/2005/8/layout/vList5"/>
    <dgm:cxn modelId="{FA07088F-2E7D-4A21-97D8-431845C074C9}" type="presParOf" srcId="{00E56177-B8CC-49D8-B7BA-0BFC415441F9}" destId="{481E1E02-4DD7-4CD7-99F0-9420F2B38FD8}" srcOrd="0" destOrd="0" presId="urn:microsoft.com/office/officeart/2005/8/layout/vList5"/>
    <dgm:cxn modelId="{937C1C53-2363-4219-8434-52DFD97E6DB9}"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i="1" dirty="0" smtClean="0"/>
            <a:t>GUN JUMPING</a:t>
          </a:r>
          <a:endParaRPr lang="pt-BR" sz="2400" b="0" i="1"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58BE3360-1958-474E-8704-D39E8BB1B387}" srcId="{EE5F4F6B-07B8-4CC5-A869-702EDB41DE3F}" destId="{924FEF42-B13B-4DA3-9655-5452DA7D2456}" srcOrd="0" destOrd="0" parTransId="{C20BC619-93BF-4104-9733-265191A1AEB6}" sibTransId="{60AF4F0A-FADA-493A-8E32-21C80887FE87}"/>
    <dgm:cxn modelId="{8AAC9A00-8BCA-44EE-A38B-851B377FA296}" type="presOf" srcId="{924FEF42-B13B-4DA3-9655-5452DA7D2456}" destId="{C7AFEBB9-09D1-40EE-8C3E-DA52A5C12886}" srcOrd="0" destOrd="0" presId="urn:microsoft.com/office/officeart/2005/8/layout/vList5"/>
    <dgm:cxn modelId="{C6D5D66C-375D-462D-9F7D-AA5451B16753}" type="presOf" srcId="{EE5F4F6B-07B8-4CC5-A869-702EDB41DE3F}" destId="{00E56177-B8CC-49D8-B7BA-0BFC415441F9}" srcOrd="0" destOrd="0" presId="urn:microsoft.com/office/officeart/2005/8/layout/vList5"/>
    <dgm:cxn modelId="{2D78834B-769D-4C22-9197-7E89A7BE2ECC}" type="presParOf" srcId="{00E56177-B8CC-49D8-B7BA-0BFC415441F9}" destId="{481E1E02-4DD7-4CD7-99F0-9420F2B38FD8}" srcOrd="0" destOrd="0" presId="urn:microsoft.com/office/officeart/2005/8/layout/vList5"/>
    <dgm:cxn modelId="{A2D08625-8D42-4251-A2FC-A9C5A4D7ED67}"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b="0" i="1" dirty="0" smtClean="0"/>
            <a:t>GUN JUMPING</a:t>
          </a:r>
          <a:endParaRPr lang="pt-BR" sz="2400" b="0" i="1"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8EF42CA7-BAB5-4032-872E-1224F589B7B6}"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3969F8EE-02F3-45DF-A900-F402A6276A7F}" type="presOf" srcId="{924FEF42-B13B-4DA3-9655-5452DA7D2456}" destId="{C7AFEBB9-09D1-40EE-8C3E-DA52A5C12886}" srcOrd="0" destOrd="0" presId="urn:microsoft.com/office/officeart/2005/8/layout/vList5"/>
    <dgm:cxn modelId="{60E01A28-10AC-44E2-AEBD-9829F4E0FEFE}" type="presParOf" srcId="{00E56177-B8CC-49D8-B7BA-0BFC415441F9}" destId="{481E1E02-4DD7-4CD7-99F0-9420F2B38FD8}" srcOrd="0" destOrd="0" presId="urn:microsoft.com/office/officeart/2005/8/layout/vList5"/>
    <dgm:cxn modelId="{A69813BC-41D2-4E3E-A4E7-21F530645CAB}"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cap="small" baseline="0" dirty="0" smtClean="0">
              <a:latin typeface="Baskerville Old Face" pitchFamily="18" charset="0"/>
            </a:rPr>
            <a:t>INFORMAÇÕES CONCORRENCIALMENTE SENSÍVEIS</a:t>
          </a:r>
          <a:endParaRPr lang="pt-BR" sz="240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CB742CC2-F20B-4620-953C-0C0AC0A738D9}" type="presOf" srcId="{EE5F4F6B-07B8-4CC5-A869-702EDB41DE3F}" destId="{00E56177-B8CC-49D8-B7BA-0BFC415441F9}"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C1F3DD8F-7E74-420E-AB85-A10EB0B3DFF8}" type="presOf" srcId="{924FEF42-B13B-4DA3-9655-5452DA7D2456}" destId="{C7AFEBB9-09D1-40EE-8C3E-DA52A5C12886}" srcOrd="0" destOrd="0" presId="urn:microsoft.com/office/officeart/2005/8/layout/vList5"/>
    <dgm:cxn modelId="{7450F18F-2DEC-4D9F-B06B-EE3E2FB7675C}" type="presParOf" srcId="{00E56177-B8CC-49D8-B7BA-0BFC415441F9}" destId="{481E1E02-4DD7-4CD7-99F0-9420F2B38FD8}" srcOrd="0" destOrd="0" presId="urn:microsoft.com/office/officeart/2005/8/layout/vList5"/>
    <dgm:cxn modelId="{AA1C45A1-828F-4389-A409-7C488C7D16DD}"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5F4F6B-07B8-4CC5-A869-702EDB41D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24FEF42-B13B-4DA3-9655-5452DA7D2456}">
      <dgm:prSet custT="1">
        <dgm:style>
          <a:lnRef idx="3">
            <a:schemeClr val="lt1"/>
          </a:lnRef>
          <a:fillRef idx="1">
            <a:schemeClr val="accent3"/>
          </a:fillRef>
          <a:effectRef idx="1">
            <a:schemeClr val="accent3"/>
          </a:effectRef>
          <a:fontRef idx="minor">
            <a:schemeClr val="lt1"/>
          </a:fontRef>
        </dgm:style>
      </dgm:prSet>
      <dgm:spPr>
        <a:solidFill>
          <a:schemeClr val="accent4"/>
        </a:solidFill>
      </dgm:spPr>
      <dgm:t>
        <a:bodyPr/>
        <a:lstStyle/>
        <a:p>
          <a:pPr rtl="0"/>
          <a:r>
            <a:rPr lang="pt-BR" sz="2400" cap="small" baseline="0" dirty="0" smtClean="0">
              <a:latin typeface="Baskerville Old Face" pitchFamily="18" charset="0"/>
            </a:rPr>
            <a:t>INFORMAÇÕES CONFIDENCIAIS</a:t>
          </a:r>
          <a:endParaRPr lang="pt-BR" sz="2400" cap="small" baseline="0" dirty="0">
            <a:latin typeface="Baskerville Old Face" pitchFamily="18" charset="0"/>
          </a:endParaRPr>
        </a:p>
      </dgm:t>
    </dgm:pt>
    <dgm:pt modelId="{C20BC619-93BF-4104-9733-265191A1AEB6}" type="parTrans" cxnId="{58BE3360-1958-474E-8704-D39E8BB1B387}">
      <dgm:prSet/>
      <dgm:spPr/>
      <dgm:t>
        <a:bodyPr/>
        <a:lstStyle/>
        <a:p>
          <a:endParaRPr lang="pt-BR"/>
        </a:p>
      </dgm:t>
    </dgm:pt>
    <dgm:pt modelId="{60AF4F0A-FADA-493A-8E32-21C80887FE87}" type="sibTrans" cxnId="{58BE3360-1958-474E-8704-D39E8BB1B387}">
      <dgm:prSet/>
      <dgm:spPr/>
      <dgm:t>
        <a:bodyPr/>
        <a:lstStyle/>
        <a:p>
          <a:endParaRPr lang="pt-BR"/>
        </a:p>
      </dgm:t>
    </dgm:pt>
    <dgm:pt modelId="{00E56177-B8CC-49D8-B7BA-0BFC415441F9}" type="pres">
      <dgm:prSet presAssocID="{EE5F4F6B-07B8-4CC5-A869-702EDB41DE3F}" presName="Name0" presStyleCnt="0">
        <dgm:presLayoutVars>
          <dgm:dir/>
          <dgm:animLvl val="lvl"/>
          <dgm:resizeHandles val="exact"/>
        </dgm:presLayoutVars>
      </dgm:prSet>
      <dgm:spPr/>
      <dgm:t>
        <a:bodyPr/>
        <a:lstStyle/>
        <a:p>
          <a:endParaRPr lang="pt-BR"/>
        </a:p>
      </dgm:t>
    </dgm:pt>
    <dgm:pt modelId="{481E1E02-4DD7-4CD7-99F0-9420F2B38FD8}" type="pres">
      <dgm:prSet presAssocID="{924FEF42-B13B-4DA3-9655-5452DA7D2456}" presName="linNode" presStyleCnt="0"/>
      <dgm:spPr/>
    </dgm:pt>
    <dgm:pt modelId="{C7AFEBB9-09D1-40EE-8C3E-DA52A5C12886}" type="pres">
      <dgm:prSet presAssocID="{924FEF42-B13B-4DA3-9655-5452DA7D2456}" presName="parentText" presStyleLbl="node1" presStyleIdx="0" presStyleCnt="1" custScaleX="205422" custScaleY="80078">
        <dgm:presLayoutVars>
          <dgm:chMax val="1"/>
          <dgm:bulletEnabled val="1"/>
        </dgm:presLayoutVars>
      </dgm:prSet>
      <dgm:spPr/>
      <dgm:t>
        <a:bodyPr/>
        <a:lstStyle/>
        <a:p>
          <a:endParaRPr lang="pt-BR"/>
        </a:p>
      </dgm:t>
    </dgm:pt>
  </dgm:ptLst>
  <dgm:cxnLst>
    <dgm:cxn modelId="{CBA453EE-5EC7-4C90-85DD-2433DAD60875}" type="presOf" srcId="{EE5F4F6B-07B8-4CC5-A869-702EDB41DE3F}" destId="{00E56177-B8CC-49D8-B7BA-0BFC415441F9}" srcOrd="0" destOrd="0" presId="urn:microsoft.com/office/officeart/2005/8/layout/vList5"/>
    <dgm:cxn modelId="{06872F47-F24B-4AD4-9E6A-C0B8773D2C16}" type="presOf" srcId="{924FEF42-B13B-4DA3-9655-5452DA7D2456}" destId="{C7AFEBB9-09D1-40EE-8C3E-DA52A5C12886}" srcOrd="0" destOrd="0" presId="urn:microsoft.com/office/officeart/2005/8/layout/vList5"/>
    <dgm:cxn modelId="{58BE3360-1958-474E-8704-D39E8BB1B387}" srcId="{EE5F4F6B-07B8-4CC5-A869-702EDB41DE3F}" destId="{924FEF42-B13B-4DA3-9655-5452DA7D2456}" srcOrd="0" destOrd="0" parTransId="{C20BC619-93BF-4104-9733-265191A1AEB6}" sibTransId="{60AF4F0A-FADA-493A-8E32-21C80887FE87}"/>
    <dgm:cxn modelId="{B7A7B914-1616-4FDA-BBDD-370118A3DC49}" type="presParOf" srcId="{00E56177-B8CC-49D8-B7BA-0BFC415441F9}" destId="{481E1E02-4DD7-4CD7-99F0-9420F2B38FD8}" srcOrd="0" destOrd="0" presId="urn:microsoft.com/office/officeart/2005/8/layout/vList5"/>
    <dgm:cxn modelId="{56191855-E476-46FE-9337-C4E2A38A9757}" type="presParOf" srcId="{481E1E02-4DD7-4CD7-99F0-9420F2B38FD8}" destId="{C7AFEBB9-09D1-40EE-8C3E-DA52A5C128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43154"/>
          <a:ext cx="5724138" cy="576625"/>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kern="1200" cap="small" baseline="0" dirty="0" smtClean="0">
              <a:latin typeface="+mn-lt"/>
            </a:rPr>
            <a:t>M&amp;A</a:t>
          </a:r>
          <a:r>
            <a:rPr lang="pt-BR" sz="2400" kern="1200" cap="small" baseline="0" dirty="0" smtClean="0">
              <a:latin typeface="Baskerville Old Face" pitchFamily="18" charset="0"/>
            </a:rPr>
            <a:t> </a:t>
          </a:r>
          <a:endParaRPr lang="pt-BR" sz="2400" kern="1200" cap="small" baseline="0" dirty="0">
            <a:latin typeface="Baskerville Old Face" pitchFamily="18" charset="0"/>
          </a:endParaRPr>
        </a:p>
      </dsp:txBody>
      <dsp:txXfrm>
        <a:off x="1036255" y="71303"/>
        <a:ext cx="5667840" cy="5203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71727"/>
          <a:ext cx="5724138" cy="576625"/>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0" i="1" kern="1200" dirty="0" smtClean="0"/>
            <a:t>DUE DILIGENCE</a:t>
          </a:r>
          <a:endParaRPr lang="pt-BR" sz="2400" b="0" i="1" kern="1200" cap="small" baseline="0" dirty="0">
            <a:latin typeface="Baskerville Old Face" pitchFamily="18" charset="0"/>
          </a:endParaRPr>
        </a:p>
      </dsp:txBody>
      <dsp:txXfrm>
        <a:off x="1036255" y="99876"/>
        <a:ext cx="5667840" cy="520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71727"/>
          <a:ext cx="5724138" cy="576625"/>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kern="1200" cap="small" baseline="0" dirty="0" smtClean="0">
              <a:latin typeface="Baskerville Old Face" pitchFamily="18" charset="0"/>
            </a:rPr>
            <a:t>PROBLEMA</a:t>
          </a:r>
          <a:endParaRPr lang="pt-BR" sz="2400" kern="1200" cap="small" baseline="0" dirty="0">
            <a:latin typeface="Baskerville Old Face" pitchFamily="18" charset="0"/>
          </a:endParaRPr>
        </a:p>
      </dsp:txBody>
      <dsp:txXfrm>
        <a:off x="1036255" y="99876"/>
        <a:ext cx="5667840" cy="520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72008"/>
          <a:ext cx="5724138" cy="576062"/>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0" kern="1200" dirty="0" smtClean="0"/>
            <a:t>TROCA DE INFORMAÇÕES</a:t>
          </a:r>
          <a:endParaRPr lang="pt-BR" sz="2400" b="0" kern="1200" cap="small" baseline="0" dirty="0">
            <a:latin typeface="Baskerville Old Face" pitchFamily="18" charset="0"/>
          </a:endParaRPr>
        </a:p>
      </dsp:txBody>
      <dsp:txXfrm>
        <a:off x="1036227" y="100129"/>
        <a:ext cx="5667896" cy="519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71727"/>
          <a:ext cx="5724138" cy="576625"/>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0" i="1" kern="1200" dirty="0" smtClean="0"/>
            <a:t>GUN JUMPING</a:t>
          </a:r>
          <a:endParaRPr lang="pt-BR" sz="2400" b="0" i="1" kern="1200" cap="small" baseline="0" dirty="0">
            <a:latin typeface="Baskerville Old Face" pitchFamily="18" charset="0"/>
          </a:endParaRPr>
        </a:p>
      </dsp:txBody>
      <dsp:txXfrm>
        <a:off x="1036255" y="99876"/>
        <a:ext cx="5667840" cy="5203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71727"/>
          <a:ext cx="5724138" cy="576625"/>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0" i="1" kern="1200" dirty="0" smtClean="0"/>
            <a:t>GUN JUMPING</a:t>
          </a:r>
          <a:endParaRPr lang="pt-BR" sz="2400" b="0" i="1" kern="1200" cap="small" baseline="0" dirty="0">
            <a:latin typeface="Baskerville Old Face" pitchFamily="18" charset="0"/>
          </a:endParaRPr>
        </a:p>
      </dsp:txBody>
      <dsp:txXfrm>
        <a:off x="1036255" y="99876"/>
        <a:ext cx="5667840" cy="5203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71727"/>
          <a:ext cx="5724138" cy="576625"/>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b="0" i="1" kern="1200" dirty="0" smtClean="0"/>
            <a:t>GUN JUMPING</a:t>
          </a:r>
          <a:endParaRPr lang="pt-BR" sz="2400" b="0" i="1" kern="1200" cap="small" baseline="0" dirty="0">
            <a:latin typeface="Baskerville Old Face" pitchFamily="18" charset="0"/>
          </a:endParaRPr>
        </a:p>
      </dsp:txBody>
      <dsp:txXfrm>
        <a:off x="1036255" y="99876"/>
        <a:ext cx="5667840" cy="5203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90515"/>
          <a:ext cx="5724138" cy="724116"/>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kern="1200" cap="small" baseline="0" dirty="0" smtClean="0">
              <a:latin typeface="Baskerville Old Face" pitchFamily="18" charset="0"/>
            </a:rPr>
            <a:t>INFORMAÇÕES CONCORRENCIALMENTE SENSÍVEIS</a:t>
          </a:r>
          <a:endParaRPr lang="pt-BR" sz="2400" kern="1200" cap="small" baseline="0" dirty="0">
            <a:latin typeface="Baskerville Old Face" pitchFamily="18" charset="0"/>
          </a:endParaRPr>
        </a:p>
      </dsp:txBody>
      <dsp:txXfrm>
        <a:off x="1043454" y="125863"/>
        <a:ext cx="5653442" cy="6534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FEBB9-09D1-40EE-8C3E-DA52A5C12886}">
      <dsp:nvSpPr>
        <dsp:cNvPr id="0" name=""/>
        <dsp:cNvSpPr/>
      </dsp:nvSpPr>
      <dsp:spPr>
        <a:xfrm>
          <a:off x="1008106" y="90161"/>
          <a:ext cx="5724138" cy="724824"/>
        </a:xfrm>
        <a:prstGeom prst="roundRect">
          <a:avLst/>
        </a:prstGeom>
        <a:solidFill>
          <a:schemeClr val="accent4"/>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pt-BR" sz="2400" kern="1200" cap="small" baseline="0" dirty="0" smtClean="0">
              <a:latin typeface="Baskerville Old Face" pitchFamily="18" charset="0"/>
            </a:rPr>
            <a:t>INFORMAÇÕES CONFIDENCIAIS</a:t>
          </a:r>
          <a:endParaRPr lang="pt-BR" sz="2400" kern="1200" cap="small" baseline="0" dirty="0">
            <a:latin typeface="Baskerville Old Face" pitchFamily="18" charset="0"/>
          </a:endParaRPr>
        </a:p>
      </dsp:txBody>
      <dsp:txXfrm>
        <a:off x="1043489" y="125544"/>
        <a:ext cx="5653372" cy="6540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1"/>
            <a:ext cx="4278733" cy="3405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dirty="0"/>
          </a:p>
        </p:txBody>
      </p:sp>
      <p:sp>
        <p:nvSpPr>
          <p:cNvPr id="3" name="Espaço Reservado para Data 2"/>
          <p:cNvSpPr>
            <a:spLocks noGrp="1"/>
          </p:cNvSpPr>
          <p:nvPr>
            <p:ph type="dt" idx="1"/>
          </p:nvPr>
        </p:nvSpPr>
        <p:spPr>
          <a:xfrm>
            <a:off x="5592353" y="1"/>
            <a:ext cx="4278733" cy="34052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84E2A29-A367-45F6-8890-9D0AC02D4055}" type="datetimeFigureOut">
              <a:rPr lang="pt-BR"/>
              <a:pPr>
                <a:defRPr/>
              </a:pPr>
              <a:t>20/09/2015</a:t>
            </a:fld>
            <a:endParaRPr lang="pt-BR" dirty="0"/>
          </a:p>
        </p:txBody>
      </p:sp>
      <p:sp>
        <p:nvSpPr>
          <p:cNvPr id="4" name="Espaço Reservado para Imagem de Slide 3"/>
          <p:cNvSpPr>
            <a:spLocks noGrp="1" noRot="1" noChangeAspect="1"/>
          </p:cNvSpPr>
          <p:nvPr>
            <p:ph type="sldImg" idx="2"/>
          </p:nvPr>
        </p:nvSpPr>
        <p:spPr>
          <a:xfrm>
            <a:off x="3238500" y="509588"/>
            <a:ext cx="3395663" cy="2547937"/>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986794" y="3228578"/>
            <a:ext cx="7899077" cy="3059908"/>
          </a:xfrm>
          <a:prstGeom prst="rect">
            <a:avLst/>
          </a:prstGeom>
        </p:spPr>
        <p:txBody>
          <a:bodyPr vert="horz" wrap="square" lIns="91440" tIns="45720" rIns="91440" bIns="45720" numCol="1" anchor="t" anchorCtr="0" compatLnSpc="1">
            <a:prstTxWarp prst="textNoShape">
              <a:avLst/>
            </a:prstTxWarp>
            <a:normAutofit/>
          </a:bodyPr>
          <a:lstStyle/>
          <a:p>
            <a:pPr lvl="0"/>
            <a:r>
              <a:rPr lang="pt-BR" smtClean="0"/>
              <a:t>Clique para editar os estilos do texto mestre</a:t>
            </a:r>
          </a:p>
          <a:p>
            <a:pPr lvl="0"/>
            <a:r>
              <a:rPr lang="pt-BR" smtClean="0"/>
              <a:t>Segundo nível</a:t>
            </a:r>
          </a:p>
          <a:p>
            <a:pPr lvl="0"/>
            <a:r>
              <a:rPr lang="pt-BR" smtClean="0"/>
              <a:t>Terceiro nível</a:t>
            </a:r>
          </a:p>
          <a:p>
            <a:pPr lvl="0"/>
            <a:r>
              <a:rPr lang="pt-BR" smtClean="0"/>
              <a:t>Quarto nível</a:t>
            </a:r>
          </a:p>
          <a:p>
            <a:pPr lvl="0"/>
            <a:r>
              <a:rPr lang="pt-BR" smtClean="0"/>
              <a:t>Quinto nível</a:t>
            </a:r>
          </a:p>
        </p:txBody>
      </p:sp>
      <p:sp>
        <p:nvSpPr>
          <p:cNvPr id="6" name="Espaço Reservado para Rodapé 5"/>
          <p:cNvSpPr>
            <a:spLocks noGrp="1"/>
          </p:cNvSpPr>
          <p:nvPr>
            <p:ph type="ftr" sz="quarter" idx="4"/>
          </p:nvPr>
        </p:nvSpPr>
        <p:spPr>
          <a:xfrm>
            <a:off x="2" y="6455565"/>
            <a:ext cx="4278733" cy="3405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dirty="0"/>
          </a:p>
        </p:txBody>
      </p:sp>
      <p:sp>
        <p:nvSpPr>
          <p:cNvPr id="7" name="Espaço Reservado para Número de Slide 6"/>
          <p:cNvSpPr>
            <a:spLocks noGrp="1"/>
          </p:cNvSpPr>
          <p:nvPr>
            <p:ph type="sldNum" sz="quarter" idx="5"/>
          </p:nvPr>
        </p:nvSpPr>
        <p:spPr>
          <a:xfrm>
            <a:off x="5592353" y="6455565"/>
            <a:ext cx="4278733" cy="34052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FB2CB9D-D77E-485C-A6E9-53D075F0D031}" type="slidenum">
              <a:rPr lang="pt-BR"/>
              <a:pPr>
                <a:defRPr/>
              </a:pPr>
              <a:t>‹nº›</a:t>
            </a:fld>
            <a:endParaRPr lang="pt-BR" dirty="0"/>
          </a:p>
        </p:txBody>
      </p:sp>
    </p:spTree>
    <p:extLst>
      <p:ext uri="{BB962C8B-B14F-4D97-AF65-F5344CB8AC3E}">
        <p14:creationId xmlns:p14="http://schemas.microsoft.com/office/powerpoint/2010/main" val="10528880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1203"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120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995BDB-118E-4C4E-9F76-3283F1698F99}" type="slidenum">
              <a:rPr lang="pt-BR"/>
              <a:pPr fontAlgn="base">
                <a:spcBef>
                  <a:spcPct val="0"/>
                </a:spcBef>
                <a:spcAft>
                  <a:spcPct val="0"/>
                </a:spcAft>
              </a:pPr>
              <a:t>1</a:t>
            </a:fld>
            <a:endParaRPr lang="pt-BR" dirty="0"/>
          </a:p>
        </p:txBody>
      </p:sp>
    </p:spTree>
    <p:extLst>
      <p:ext uri="{BB962C8B-B14F-4D97-AF65-F5344CB8AC3E}">
        <p14:creationId xmlns:p14="http://schemas.microsoft.com/office/powerpoint/2010/main" val="2359989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10</a:t>
            </a:fld>
            <a:endParaRPr lang="pt-BR" dirty="0"/>
          </a:p>
        </p:txBody>
      </p:sp>
    </p:spTree>
    <p:extLst>
      <p:ext uri="{BB962C8B-B14F-4D97-AF65-F5344CB8AC3E}">
        <p14:creationId xmlns:p14="http://schemas.microsoft.com/office/powerpoint/2010/main" val="424755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11</a:t>
            </a:fld>
            <a:endParaRPr lang="pt-BR" dirty="0"/>
          </a:p>
        </p:txBody>
      </p:sp>
    </p:spTree>
    <p:extLst>
      <p:ext uri="{BB962C8B-B14F-4D97-AF65-F5344CB8AC3E}">
        <p14:creationId xmlns:p14="http://schemas.microsoft.com/office/powerpoint/2010/main" val="295018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12</a:t>
            </a:fld>
            <a:endParaRPr lang="pt-BR" dirty="0"/>
          </a:p>
        </p:txBody>
      </p:sp>
    </p:spTree>
    <p:extLst>
      <p:ext uri="{BB962C8B-B14F-4D97-AF65-F5344CB8AC3E}">
        <p14:creationId xmlns:p14="http://schemas.microsoft.com/office/powerpoint/2010/main" val="126098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13</a:t>
            </a:fld>
            <a:endParaRPr lang="pt-BR" dirty="0"/>
          </a:p>
        </p:txBody>
      </p:sp>
    </p:spTree>
    <p:extLst>
      <p:ext uri="{BB962C8B-B14F-4D97-AF65-F5344CB8AC3E}">
        <p14:creationId xmlns:p14="http://schemas.microsoft.com/office/powerpoint/2010/main" val="321122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14</a:t>
            </a:fld>
            <a:endParaRPr lang="pt-BR" dirty="0"/>
          </a:p>
        </p:txBody>
      </p:sp>
    </p:spTree>
    <p:extLst>
      <p:ext uri="{BB962C8B-B14F-4D97-AF65-F5344CB8AC3E}">
        <p14:creationId xmlns:p14="http://schemas.microsoft.com/office/powerpoint/2010/main" val="107015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15</a:t>
            </a:fld>
            <a:endParaRPr lang="pt-BR" dirty="0"/>
          </a:p>
        </p:txBody>
      </p:sp>
    </p:spTree>
    <p:extLst>
      <p:ext uri="{BB962C8B-B14F-4D97-AF65-F5344CB8AC3E}">
        <p14:creationId xmlns:p14="http://schemas.microsoft.com/office/powerpoint/2010/main" val="240844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16</a:t>
            </a:fld>
            <a:endParaRPr lang="pt-BR" dirty="0"/>
          </a:p>
        </p:txBody>
      </p:sp>
    </p:spTree>
    <p:extLst>
      <p:ext uri="{BB962C8B-B14F-4D97-AF65-F5344CB8AC3E}">
        <p14:creationId xmlns:p14="http://schemas.microsoft.com/office/powerpoint/2010/main" val="124119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17</a:t>
            </a:fld>
            <a:endParaRPr lang="pt-BR" dirty="0"/>
          </a:p>
        </p:txBody>
      </p:sp>
    </p:spTree>
    <p:extLst>
      <p:ext uri="{BB962C8B-B14F-4D97-AF65-F5344CB8AC3E}">
        <p14:creationId xmlns:p14="http://schemas.microsoft.com/office/powerpoint/2010/main" val="280636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18</a:t>
            </a:fld>
            <a:endParaRPr lang="pt-BR" dirty="0"/>
          </a:p>
        </p:txBody>
      </p:sp>
    </p:spTree>
    <p:extLst>
      <p:ext uri="{BB962C8B-B14F-4D97-AF65-F5344CB8AC3E}">
        <p14:creationId xmlns:p14="http://schemas.microsoft.com/office/powerpoint/2010/main" val="3936908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19</a:t>
            </a:fld>
            <a:endParaRPr lang="pt-BR" dirty="0"/>
          </a:p>
        </p:txBody>
      </p:sp>
    </p:spTree>
    <p:extLst>
      <p:ext uri="{BB962C8B-B14F-4D97-AF65-F5344CB8AC3E}">
        <p14:creationId xmlns:p14="http://schemas.microsoft.com/office/powerpoint/2010/main" val="394732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2</a:t>
            </a:fld>
            <a:endParaRPr lang="pt-BR" dirty="0"/>
          </a:p>
        </p:txBody>
      </p:sp>
    </p:spTree>
    <p:extLst>
      <p:ext uri="{BB962C8B-B14F-4D97-AF65-F5344CB8AC3E}">
        <p14:creationId xmlns:p14="http://schemas.microsoft.com/office/powerpoint/2010/main" val="53920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C72D8436-5696-4D69-B748-62A3E4706FD5}" type="slidenum">
              <a:rPr lang="pt-BR" smtClean="0"/>
              <a:t>20</a:t>
            </a:fld>
            <a:endParaRPr lang="pt-BR"/>
          </a:p>
        </p:txBody>
      </p:sp>
    </p:spTree>
    <p:extLst>
      <p:ext uri="{BB962C8B-B14F-4D97-AF65-F5344CB8AC3E}">
        <p14:creationId xmlns:p14="http://schemas.microsoft.com/office/powerpoint/2010/main" val="414083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3</a:t>
            </a:fld>
            <a:endParaRPr lang="pt-BR" dirty="0"/>
          </a:p>
        </p:txBody>
      </p:sp>
    </p:spTree>
    <p:extLst>
      <p:ext uri="{BB962C8B-B14F-4D97-AF65-F5344CB8AC3E}">
        <p14:creationId xmlns:p14="http://schemas.microsoft.com/office/powerpoint/2010/main" val="123742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4</a:t>
            </a:fld>
            <a:endParaRPr lang="pt-BR" dirty="0"/>
          </a:p>
        </p:txBody>
      </p:sp>
    </p:spTree>
    <p:extLst>
      <p:ext uri="{BB962C8B-B14F-4D97-AF65-F5344CB8AC3E}">
        <p14:creationId xmlns:p14="http://schemas.microsoft.com/office/powerpoint/2010/main" val="387500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5</a:t>
            </a:fld>
            <a:endParaRPr lang="pt-BR" dirty="0"/>
          </a:p>
        </p:txBody>
      </p:sp>
    </p:spTree>
    <p:extLst>
      <p:ext uri="{BB962C8B-B14F-4D97-AF65-F5344CB8AC3E}">
        <p14:creationId xmlns:p14="http://schemas.microsoft.com/office/powerpoint/2010/main" val="68065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6</a:t>
            </a:fld>
            <a:endParaRPr lang="pt-BR" dirty="0"/>
          </a:p>
        </p:txBody>
      </p:sp>
    </p:spTree>
    <p:extLst>
      <p:ext uri="{BB962C8B-B14F-4D97-AF65-F5344CB8AC3E}">
        <p14:creationId xmlns:p14="http://schemas.microsoft.com/office/powerpoint/2010/main" val="410164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7</a:t>
            </a:fld>
            <a:endParaRPr lang="pt-BR" dirty="0"/>
          </a:p>
        </p:txBody>
      </p:sp>
    </p:spTree>
    <p:extLst>
      <p:ext uri="{BB962C8B-B14F-4D97-AF65-F5344CB8AC3E}">
        <p14:creationId xmlns:p14="http://schemas.microsoft.com/office/powerpoint/2010/main" val="261671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8</a:t>
            </a:fld>
            <a:endParaRPr lang="pt-BR" dirty="0"/>
          </a:p>
        </p:txBody>
      </p:sp>
    </p:spTree>
    <p:extLst>
      <p:ext uri="{BB962C8B-B14F-4D97-AF65-F5344CB8AC3E}">
        <p14:creationId xmlns:p14="http://schemas.microsoft.com/office/powerpoint/2010/main" val="338367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3251" name="Espaço Reservado para Anotações 2"/>
          <p:cNvSpPr>
            <a:spLocks noGrp="1"/>
          </p:cNvSpPr>
          <p:nvPr>
            <p:ph type="body" idx="1"/>
          </p:nvPr>
        </p:nvSpPr>
        <p:spPr bwMode="auto">
          <a:noFill/>
        </p:spPr>
        <p:txBody>
          <a:bodyPr/>
          <a:lstStyle/>
          <a:p>
            <a:pPr>
              <a:spcBef>
                <a:spcPct val="0"/>
              </a:spcBef>
            </a:pPr>
            <a:endParaRPr lang="en-US" sz="1800" dirty="0" smtClean="0">
              <a:latin typeface="Georgia" charset="0"/>
            </a:endParaRPr>
          </a:p>
        </p:txBody>
      </p:sp>
      <p:sp>
        <p:nvSpPr>
          <p:cNvPr id="5325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3E0579-96D5-43E7-9674-B8CF0DEB9C4C}" type="slidenum">
              <a:rPr lang="pt-BR"/>
              <a:pPr fontAlgn="base">
                <a:spcBef>
                  <a:spcPct val="0"/>
                </a:spcBef>
                <a:spcAft>
                  <a:spcPct val="0"/>
                </a:spcAft>
              </a:pPr>
              <a:t>9</a:t>
            </a:fld>
            <a:endParaRPr lang="pt-BR" dirty="0"/>
          </a:p>
        </p:txBody>
      </p:sp>
    </p:spTree>
    <p:extLst>
      <p:ext uri="{BB962C8B-B14F-4D97-AF65-F5344CB8AC3E}">
        <p14:creationId xmlns:p14="http://schemas.microsoft.com/office/powerpoint/2010/main" val="180362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tângulo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tângulo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tângulo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tângulo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1" name="Conector reto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etângulo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ipse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8" name="Títu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pt-BR" smtClean="0"/>
              <a:t>Clique para editar o estilo do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r>
              <a:rPr lang="pt-BR" dirty="0" smtClean="0"/>
              <a:t>06/2012</a:t>
            </a:r>
            <a:endParaRPr lang="pt-BR" dirty="0"/>
          </a:p>
        </p:txBody>
      </p:sp>
      <p:sp>
        <p:nvSpPr>
          <p:cNvPr id="16" name="Espaço Reservado para Rodapé 16"/>
          <p:cNvSpPr>
            <a:spLocks noGrp="1"/>
          </p:cNvSpPr>
          <p:nvPr>
            <p:ph type="ftr" sz="quarter" idx="11"/>
          </p:nvPr>
        </p:nvSpPr>
        <p:spPr/>
        <p:txBody>
          <a:bodyPr/>
          <a:lstStyle>
            <a:lvl1pPr>
              <a:defRPr/>
            </a:lvl1pPr>
          </a:lstStyle>
          <a:p>
            <a:pPr>
              <a:defRPr/>
            </a:pPr>
            <a:r>
              <a:rPr lang="pt-BR" dirty="0" smtClean="0"/>
              <a:t>Florence Boltz Advogados </a:t>
            </a:r>
            <a:endParaRPr lang="pt-BR" dirty="0"/>
          </a:p>
        </p:txBody>
      </p:sp>
      <p:sp>
        <p:nvSpPr>
          <p:cNvPr id="17" name="Espaço Reservado para Número de Slide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44B583D1-56D0-46E3-B380-F07D6D653D1C}" type="slidenum">
              <a:rPr lang="pt-BR"/>
              <a:pPr>
                <a:defRPr/>
              </a:pPr>
              <a:t>‹nº›</a:t>
            </a:fld>
            <a:endParaRPr lang="pt-BR" dirty="0"/>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Retângulo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tângulo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tângulo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tângulo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tângulo 6"/>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Retângulo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Conector reto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Elipse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Elipse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ítulo 1"/>
          <p:cNvSpPr>
            <a:spLocks noGrp="1"/>
          </p:cNvSpPr>
          <p:nvPr>
            <p:ph type="title"/>
          </p:nvPr>
        </p:nvSpPr>
        <p:spPr/>
        <p:txBody>
          <a:bodyPr/>
          <a:lstStyle/>
          <a:p>
            <a:r>
              <a:rPr lang="pt-BR" smtClean="0"/>
              <a:t>Clique para editar o estilo do título mestre</a:t>
            </a:r>
            <a:endParaRPr lang="en-US"/>
          </a:p>
        </p:txBody>
      </p:sp>
      <p:sp>
        <p:nvSpPr>
          <p:cNvPr id="12" name="Espaço Reservado para Data 2"/>
          <p:cNvSpPr>
            <a:spLocks noGrp="1"/>
          </p:cNvSpPr>
          <p:nvPr>
            <p:ph type="dt" sz="half" idx="10"/>
          </p:nvPr>
        </p:nvSpPr>
        <p:spPr/>
        <p:txBody>
          <a:bodyPr/>
          <a:lstStyle>
            <a:lvl1pPr>
              <a:defRPr/>
            </a:lvl1pPr>
          </a:lstStyle>
          <a:p>
            <a:pPr>
              <a:defRPr/>
            </a:pPr>
            <a:r>
              <a:rPr lang="pt-BR" dirty="0" smtClean="0"/>
              <a:t>06/2012</a:t>
            </a:r>
            <a:endParaRPr lang="pt-BR" dirty="0"/>
          </a:p>
        </p:txBody>
      </p:sp>
      <p:sp>
        <p:nvSpPr>
          <p:cNvPr id="13" name="Espaço Reservado para Rodapé 3"/>
          <p:cNvSpPr>
            <a:spLocks noGrp="1"/>
          </p:cNvSpPr>
          <p:nvPr>
            <p:ph type="ftr" sz="quarter" idx="11"/>
          </p:nvPr>
        </p:nvSpPr>
        <p:spPr/>
        <p:txBody>
          <a:bodyPr/>
          <a:lstStyle>
            <a:lvl1pPr>
              <a:defRPr/>
            </a:lvl1pPr>
          </a:lstStyle>
          <a:p>
            <a:pPr>
              <a:defRPr/>
            </a:pPr>
            <a:r>
              <a:rPr lang="pt-BR" dirty="0" smtClean="0"/>
              <a:t>Florence Boltz Advogados </a:t>
            </a:r>
            <a:endParaRPr lang="pt-BR" dirty="0"/>
          </a:p>
        </p:txBody>
      </p:sp>
      <p:sp>
        <p:nvSpPr>
          <p:cNvPr id="14" name="Espaço Reservado para Número de Slide 4"/>
          <p:cNvSpPr>
            <a:spLocks noGrp="1"/>
          </p:cNvSpPr>
          <p:nvPr>
            <p:ph type="sldNum" sz="quarter" idx="12"/>
          </p:nvPr>
        </p:nvSpPr>
        <p:spPr>
          <a:xfrm>
            <a:off x="4343400" y="1036638"/>
            <a:ext cx="457200" cy="441325"/>
          </a:xfrm>
        </p:spPr>
        <p:txBody>
          <a:bodyPr/>
          <a:lstStyle>
            <a:lvl1pPr>
              <a:defRPr>
                <a:solidFill>
                  <a:schemeClr val="accent3">
                    <a:shade val="75000"/>
                  </a:schemeClr>
                </a:solidFill>
              </a:defRPr>
            </a:lvl1pPr>
          </a:lstStyle>
          <a:p>
            <a:pPr>
              <a:defRPr/>
            </a:pPr>
            <a:fld id="{196DB7C7-DA2F-4CD0-9CDD-361F1854D95A}" type="slidenum">
              <a:rPr lang="pt-BR"/>
              <a:pPr>
                <a:defRPr/>
              </a:pPr>
              <a:t>‹nº›</a:t>
            </a:fld>
            <a:endParaRPr lang="pt-BR"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3" name="Retângulo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4" name="Retângulo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5" name="Retângulo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6" name="Retângulo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7" name="Retângulo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Espaço Reservado para Data 1"/>
          <p:cNvSpPr>
            <a:spLocks noGrp="1"/>
          </p:cNvSpPr>
          <p:nvPr>
            <p:ph type="dt" sz="half" idx="10"/>
          </p:nvPr>
        </p:nvSpPr>
        <p:spPr/>
        <p:txBody>
          <a:bodyPr/>
          <a:lstStyle>
            <a:lvl1pPr>
              <a:defRPr/>
            </a:lvl1pPr>
          </a:lstStyle>
          <a:p>
            <a:pPr>
              <a:defRPr/>
            </a:pPr>
            <a:r>
              <a:rPr lang="pt-BR" dirty="0" smtClean="0"/>
              <a:t>06/2012</a:t>
            </a:r>
            <a:endParaRPr lang="pt-BR" dirty="0"/>
          </a:p>
        </p:txBody>
      </p:sp>
      <p:sp>
        <p:nvSpPr>
          <p:cNvPr id="9" name="Espaço Reservado para Rodapé 2"/>
          <p:cNvSpPr>
            <a:spLocks noGrp="1"/>
          </p:cNvSpPr>
          <p:nvPr>
            <p:ph type="ftr" sz="quarter" idx="11"/>
          </p:nvPr>
        </p:nvSpPr>
        <p:spPr/>
        <p:txBody>
          <a:bodyPr/>
          <a:lstStyle>
            <a:lvl1pPr>
              <a:defRPr/>
            </a:lvl1pPr>
          </a:lstStyle>
          <a:p>
            <a:pPr>
              <a:defRPr/>
            </a:pPr>
            <a:r>
              <a:rPr lang="pt-BR" dirty="0" smtClean="0"/>
              <a:t>Florence Boltz Advogados </a:t>
            </a:r>
            <a:endParaRPr lang="pt-BR" dirty="0"/>
          </a:p>
        </p:txBody>
      </p:sp>
      <p:sp>
        <p:nvSpPr>
          <p:cNvPr id="10" name="Espaço Reservado para Número de Slide 3"/>
          <p:cNvSpPr>
            <a:spLocks noGrp="1"/>
          </p:cNvSpPr>
          <p:nvPr>
            <p:ph type="sldNum" sz="quarter" idx="12"/>
          </p:nvPr>
        </p:nvSpPr>
        <p:spPr/>
        <p:txBody>
          <a:bodyPr/>
          <a:lstStyle>
            <a:lvl1pPr>
              <a:defRPr smtClean="0">
                <a:solidFill>
                  <a:srgbClr val="FFFFFF"/>
                </a:solidFill>
              </a:defRPr>
            </a:lvl1pPr>
          </a:lstStyle>
          <a:p>
            <a:pPr>
              <a:defRPr/>
            </a:pPr>
            <a:fld id="{4FEAE89E-6ACF-4A45-9399-DC15F2BD4FC2}" type="slidenum">
              <a:rPr lang="pt-BR"/>
              <a:pPr>
                <a:defRPr/>
              </a:pPr>
              <a:t>‹nº›</a:t>
            </a:fld>
            <a:endParaRPr lang="pt-BR"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BED336F5-8F01-4801-A309-1FBB4C5EB57C}" type="datetime1">
              <a:rPr lang="pt-BR" smtClean="0"/>
              <a:t>20/09/2015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438A4E-A340-4741-BEA4-209404129C44}" type="slidenum">
              <a:rPr lang="pt-BR" smtClean="0"/>
              <a:pPr/>
              <a:t>‹nº›</a:t>
            </a:fld>
            <a:endParaRPr lang="pt-BR"/>
          </a:p>
        </p:txBody>
      </p:sp>
    </p:spTree>
    <p:extLst>
      <p:ext uri="{BB962C8B-B14F-4D97-AF65-F5344CB8AC3E}">
        <p14:creationId xmlns:p14="http://schemas.microsoft.com/office/powerpoint/2010/main" val="3411327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00" name="Espaço Reservado para Título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BR" smtClean="0"/>
              <a:t>Click to edit Master title style</a:t>
            </a:r>
            <a:endParaRPr lang="en-US" smtClean="0"/>
          </a:p>
        </p:txBody>
      </p:sp>
      <p:sp>
        <p:nvSpPr>
          <p:cNvPr id="8201" name="Espaço Reservado para Texto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en-US" smtClean="0"/>
          </a:p>
        </p:txBody>
      </p:sp>
      <p:sp>
        <p:nvSpPr>
          <p:cNvPr id="28" name="Espaço Reservado para Data 1"/>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cs typeface="+mn-cs"/>
              </a:defRPr>
            </a:lvl1pPr>
          </a:lstStyle>
          <a:p>
            <a:pPr>
              <a:defRPr/>
            </a:pPr>
            <a:r>
              <a:rPr lang="pt-BR" dirty="0" smtClean="0"/>
              <a:t>06/2012</a:t>
            </a:r>
            <a:endParaRPr lang="pt-BR" dirty="0"/>
          </a:p>
        </p:txBody>
      </p:sp>
      <p:sp>
        <p:nvSpPr>
          <p:cNvPr id="29" name="Espaço Reservado para Rodapé 2"/>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cs typeface="+mn-cs"/>
              </a:defRPr>
            </a:lvl1pPr>
          </a:lstStyle>
          <a:p>
            <a:pPr>
              <a:defRPr/>
            </a:pPr>
            <a:r>
              <a:rPr lang="pt-BR" dirty="0" smtClean="0"/>
              <a:t>Florence Boltz Advogados </a:t>
            </a:r>
            <a:endParaRPr lang="pt-BR" dirty="0"/>
          </a:p>
        </p:txBody>
      </p:sp>
      <p:sp>
        <p:nvSpPr>
          <p:cNvPr id="30" name="Espaço Reservado para Número de Slide 3"/>
          <p:cNvSpPr>
            <a:spLocks noGrp="1"/>
          </p:cNvSpPr>
          <p:nvPr>
            <p:ph type="sldNum" sz="quarter" idx="4"/>
          </p:nvPr>
        </p:nvSpPr>
        <p:spPr>
          <a:xfrm>
            <a:off x="4267200" y="6324600"/>
            <a:ext cx="609600" cy="441325"/>
          </a:xfrm>
          <a:prstGeom prst="rect">
            <a:avLst/>
          </a:prstGeom>
        </p:spPr>
        <p:txBody>
          <a:bodyPr vert="horz" lIns="45720" rIns="45720" anchor="ctr">
            <a:normAutofit/>
          </a:bodyPr>
          <a:lstStyle>
            <a:lvl1pPr algn="ctr" fontAlgn="auto">
              <a:spcBef>
                <a:spcPts val="0"/>
              </a:spcBef>
              <a:spcAft>
                <a:spcPts val="0"/>
              </a:spcAft>
              <a:defRPr sz="1600" smtClean="0">
                <a:solidFill>
                  <a:srgbClr val="FFFFFF"/>
                </a:solidFill>
                <a:latin typeface="+mn-lt"/>
                <a:cs typeface="+mn-cs"/>
              </a:defRPr>
            </a:lvl1pPr>
          </a:lstStyle>
          <a:p>
            <a:pPr>
              <a:defRPr/>
            </a:pPr>
            <a:fld id="{AFF6672F-BB21-40E7-B578-1CCFDA2D491F}"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ransition spd="med">
    <p:fade/>
  </p:transition>
  <p:timing>
    <p:tnLst>
      <p:par>
        <p:cTn id="1" dur="indefinite" restart="never" nodeType="tmRoot"/>
      </p:par>
    </p:tnLst>
  </p:timing>
  <p:hf hdr="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charset="0"/>
        </a:defRPr>
      </a:lvl2pPr>
      <a:lvl3pPr algn="ctr" rtl="0" fontAlgn="base">
        <a:spcBef>
          <a:spcPct val="0"/>
        </a:spcBef>
        <a:spcAft>
          <a:spcPct val="0"/>
        </a:spcAft>
        <a:defRPr sz="3300">
          <a:solidFill>
            <a:srgbClr val="7B9899"/>
          </a:solidFill>
          <a:latin typeface="Georgia" charset="0"/>
        </a:defRPr>
      </a:lvl3pPr>
      <a:lvl4pPr algn="ctr" rtl="0" fontAlgn="base">
        <a:spcBef>
          <a:spcPct val="0"/>
        </a:spcBef>
        <a:spcAft>
          <a:spcPct val="0"/>
        </a:spcAft>
        <a:defRPr sz="3300">
          <a:solidFill>
            <a:srgbClr val="7B9899"/>
          </a:solidFill>
          <a:latin typeface="Georgia" charset="0"/>
        </a:defRPr>
      </a:lvl4pPr>
      <a:lvl5pPr algn="ctr" rtl="0" fontAlgn="base">
        <a:spcBef>
          <a:spcPct val="0"/>
        </a:spcBef>
        <a:spcAft>
          <a:spcPct val="0"/>
        </a:spcAft>
        <a:defRPr sz="3300">
          <a:solidFill>
            <a:srgbClr val="7B9899"/>
          </a:solidFill>
          <a:latin typeface="Georgia" charset="0"/>
        </a:defRPr>
      </a:lvl5pPr>
      <a:lvl6pPr marL="457200" algn="ctr" rtl="0" fontAlgn="base">
        <a:spcBef>
          <a:spcPct val="0"/>
        </a:spcBef>
        <a:spcAft>
          <a:spcPct val="0"/>
        </a:spcAft>
        <a:defRPr sz="3300">
          <a:solidFill>
            <a:srgbClr val="7B9899"/>
          </a:solidFill>
          <a:latin typeface="Georgia" charset="0"/>
        </a:defRPr>
      </a:lvl6pPr>
      <a:lvl7pPr marL="914400" algn="ctr" rtl="0" fontAlgn="base">
        <a:spcBef>
          <a:spcPct val="0"/>
        </a:spcBef>
        <a:spcAft>
          <a:spcPct val="0"/>
        </a:spcAft>
        <a:defRPr sz="3300">
          <a:solidFill>
            <a:srgbClr val="7B9899"/>
          </a:solidFill>
          <a:latin typeface="Georgia" charset="0"/>
        </a:defRPr>
      </a:lvl7pPr>
      <a:lvl8pPr marL="1371600" algn="ctr" rtl="0" fontAlgn="base">
        <a:spcBef>
          <a:spcPct val="0"/>
        </a:spcBef>
        <a:spcAft>
          <a:spcPct val="0"/>
        </a:spcAft>
        <a:defRPr sz="3300">
          <a:solidFill>
            <a:srgbClr val="7B9899"/>
          </a:solidFill>
          <a:latin typeface="Georgia" charset="0"/>
        </a:defRPr>
      </a:lvl8pPr>
      <a:lvl9pPr marL="1828800" algn="ctr" rtl="0" fontAlgn="base">
        <a:spcBef>
          <a:spcPct val="0"/>
        </a:spcBef>
        <a:spcAft>
          <a:spcPct val="0"/>
        </a:spcAft>
        <a:defRPr sz="3300">
          <a:solidFill>
            <a:srgbClr val="7B9899"/>
          </a:solidFill>
          <a:latin typeface="Georgia" charset="0"/>
        </a:defRPr>
      </a:lvl9pPr>
    </p:titleStyle>
    <p:bodyStyle>
      <a:lvl1pPr marL="273050" indent="-273050" algn="l" rtl="0" fontAlgn="base">
        <a:spcBef>
          <a:spcPct val="20000"/>
        </a:spcBef>
        <a:spcAft>
          <a:spcPct val="0"/>
        </a:spcAft>
        <a:buClr>
          <a:schemeClr val="accent1"/>
        </a:buClr>
        <a:buSzPct val="85000"/>
        <a:buFont typeface="Wingdings 2"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boltzadvogados.com.br/" TargetMode="External"/><Relationship Id="rId4" Type="http://schemas.openxmlformats.org/officeDocument/2006/relationships/hyperlink" Target="http://www.florenceboltz.com.br/"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ítulo 11"/>
          <p:cNvSpPr>
            <a:spLocks noGrp="1"/>
          </p:cNvSpPr>
          <p:nvPr>
            <p:ph type="subTitle" idx="1"/>
          </p:nvPr>
        </p:nvSpPr>
        <p:spPr>
          <a:xfrm>
            <a:off x="1371600" y="2819400"/>
            <a:ext cx="6584950" cy="2697163"/>
          </a:xfrm>
        </p:spPr>
        <p:txBody>
          <a:bodyPr>
            <a:normAutofit/>
          </a:bodyPr>
          <a:lstStyle/>
          <a:p>
            <a:pPr fontAlgn="auto">
              <a:spcAft>
                <a:spcPts val="0"/>
              </a:spcAft>
              <a:buFont typeface="Wingdings 2"/>
              <a:buNone/>
              <a:defRPr/>
            </a:pPr>
            <a:endParaRPr lang="pt-BR" dirty="0" smtClean="0"/>
          </a:p>
          <a:p>
            <a:pPr fontAlgn="auto">
              <a:spcAft>
                <a:spcPts val="0"/>
              </a:spcAft>
              <a:buFont typeface="Wingdings 2"/>
              <a:buNone/>
              <a:defRPr/>
            </a:pPr>
            <a:endParaRPr lang="pt-BR" dirty="0" smtClean="0"/>
          </a:p>
          <a:p>
            <a:pPr fontAlgn="auto">
              <a:spcAft>
                <a:spcPts val="0"/>
              </a:spcAft>
              <a:buFont typeface="Wingdings 2"/>
              <a:buNone/>
              <a:defRPr/>
            </a:pPr>
            <a:endParaRPr lang="pt-BR" dirty="0" smtClean="0"/>
          </a:p>
          <a:p>
            <a:pPr fontAlgn="auto">
              <a:spcAft>
                <a:spcPts val="0"/>
              </a:spcAft>
              <a:buFont typeface="Wingdings 2"/>
              <a:buNone/>
              <a:defRPr/>
            </a:pPr>
            <a:endParaRPr lang="pt-BR" dirty="0" smtClean="0"/>
          </a:p>
          <a:p>
            <a:pPr fontAlgn="auto">
              <a:spcAft>
                <a:spcPts val="0"/>
              </a:spcAft>
              <a:buFont typeface="Wingdings 2"/>
              <a:buNone/>
              <a:defRPr/>
            </a:pPr>
            <a:endParaRPr lang="pt-BR" dirty="0" smtClean="0"/>
          </a:p>
          <a:p>
            <a:pPr fontAlgn="auto">
              <a:spcAft>
                <a:spcPts val="0"/>
              </a:spcAft>
              <a:buFont typeface="Wingdings 2"/>
              <a:buNone/>
              <a:defRPr/>
            </a:pPr>
            <a:endParaRPr lang="pt-BR" dirty="0" smtClean="0"/>
          </a:p>
          <a:p>
            <a:pPr fontAlgn="auto">
              <a:spcAft>
                <a:spcPts val="0"/>
              </a:spcAft>
              <a:buFont typeface="Wingdings 2"/>
              <a:buNone/>
              <a:defRPr/>
            </a:pPr>
            <a:r>
              <a:rPr lang="pt-BR" sz="1400" dirty="0" smtClean="0">
                <a:latin typeface="Baskerville Old Face" pitchFamily="18" charset="0"/>
              </a:rPr>
              <a:t>    </a:t>
            </a:r>
          </a:p>
          <a:p>
            <a:pPr fontAlgn="auto">
              <a:spcAft>
                <a:spcPts val="0"/>
              </a:spcAft>
              <a:buFont typeface="Wingdings 2"/>
              <a:buNone/>
              <a:defRPr/>
            </a:pPr>
            <a:endParaRPr lang="pt-BR" sz="1400" dirty="0" smtClean="0">
              <a:latin typeface="Baskerville Old Face" pitchFamily="18" charset="0"/>
            </a:endParaRPr>
          </a:p>
        </p:txBody>
      </p:sp>
      <p:sp>
        <p:nvSpPr>
          <p:cNvPr id="9" name="Título 8"/>
          <p:cNvSpPr>
            <a:spLocks noGrp="1"/>
          </p:cNvSpPr>
          <p:nvPr>
            <p:ph type="ctrTitle"/>
          </p:nvPr>
        </p:nvSpPr>
        <p:spPr>
          <a:xfrm>
            <a:off x="755576" y="1556792"/>
            <a:ext cx="7772400" cy="1752600"/>
          </a:xfrm>
        </p:spPr>
        <p:txBody>
          <a:bodyPr>
            <a:normAutofit fontScale="90000"/>
          </a:bodyPr>
          <a:lstStyle/>
          <a:p>
            <a:r>
              <a:rPr lang="pt-BR" sz="3600" cap="small" dirty="0" smtClean="0">
                <a:solidFill>
                  <a:srgbClr val="8CADAE">
                    <a:shade val="75000"/>
                  </a:srgbClr>
                </a:solidFill>
                <a:latin typeface="Baskerville Old Face" pitchFamily="18" charset="0"/>
              </a:rPr>
              <a:t/>
            </a:r>
            <a:br>
              <a:rPr lang="pt-BR" sz="3600" cap="small" dirty="0" smtClean="0">
                <a:solidFill>
                  <a:srgbClr val="8CADAE">
                    <a:shade val="75000"/>
                  </a:srgbClr>
                </a:solidFill>
                <a:latin typeface="Baskerville Old Face" pitchFamily="18" charset="0"/>
              </a:rPr>
            </a:br>
            <a:r>
              <a:rPr lang="pt-BR" sz="3600" cap="small" dirty="0" smtClean="0">
                <a:solidFill>
                  <a:srgbClr val="8CADAE">
                    <a:shade val="75000"/>
                  </a:srgbClr>
                </a:solidFill>
                <a:latin typeface="Baskerville Old Face" pitchFamily="18" charset="0"/>
              </a:rPr>
              <a:t/>
            </a:r>
            <a:br>
              <a:rPr lang="pt-BR" sz="3600" cap="small" dirty="0" smtClean="0">
                <a:solidFill>
                  <a:srgbClr val="8CADAE">
                    <a:shade val="75000"/>
                  </a:srgbClr>
                </a:solidFill>
                <a:latin typeface="Baskerville Old Face" pitchFamily="18" charset="0"/>
              </a:rPr>
            </a:br>
            <a:r>
              <a:rPr lang="pt-BR" sz="3600" cap="small" dirty="0" smtClean="0">
                <a:solidFill>
                  <a:srgbClr val="8CADAE">
                    <a:shade val="75000"/>
                  </a:srgbClr>
                </a:solidFill>
                <a:latin typeface="Baskerville Old Face" pitchFamily="18" charset="0"/>
              </a:rPr>
              <a:t/>
            </a:r>
            <a:br>
              <a:rPr lang="pt-BR" sz="3600" cap="small" dirty="0" smtClean="0">
                <a:solidFill>
                  <a:srgbClr val="8CADAE">
                    <a:shade val="75000"/>
                  </a:srgbClr>
                </a:solidFill>
                <a:latin typeface="Baskerville Old Face" pitchFamily="18" charset="0"/>
              </a:rPr>
            </a:br>
            <a:r>
              <a:rPr lang="pt-BR" sz="3600" cap="small" dirty="0" smtClean="0">
                <a:solidFill>
                  <a:srgbClr val="8CADAE">
                    <a:shade val="75000"/>
                  </a:srgbClr>
                </a:solidFill>
                <a:latin typeface="Baskerville Old Face" pitchFamily="18" charset="0"/>
              </a:rPr>
              <a:t/>
            </a:r>
            <a:br>
              <a:rPr lang="pt-BR" sz="3600" cap="small" dirty="0" smtClean="0">
                <a:solidFill>
                  <a:srgbClr val="8CADAE">
                    <a:shade val="75000"/>
                  </a:srgbClr>
                </a:solidFill>
                <a:latin typeface="Baskerville Old Face" pitchFamily="18" charset="0"/>
              </a:rPr>
            </a:br>
            <a:r>
              <a:rPr lang="pt-BR" sz="3600" cap="small" dirty="0" smtClean="0">
                <a:solidFill>
                  <a:srgbClr val="8CADAE">
                    <a:shade val="75000"/>
                  </a:srgbClr>
                </a:solidFill>
                <a:latin typeface="Baskerville Old Face" pitchFamily="18" charset="0"/>
              </a:rPr>
              <a:t/>
            </a:r>
            <a:br>
              <a:rPr lang="pt-BR" sz="3600" cap="small" dirty="0" smtClean="0">
                <a:solidFill>
                  <a:srgbClr val="8CADAE">
                    <a:shade val="75000"/>
                  </a:srgbClr>
                </a:solidFill>
                <a:latin typeface="Baskerville Old Face" pitchFamily="18" charset="0"/>
              </a:rPr>
            </a:br>
            <a:r>
              <a:rPr lang="pt-BR" sz="3600" cap="small" dirty="0" smtClean="0">
                <a:solidFill>
                  <a:srgbClr val="8CADAE">
                    <a:shade val="75000"/>
                  </a:srgbClr>
                </a:solidFill>
                <a:latin typeface="Baskerville Old Face" pitchFamily="18" charset="0"/>
              </a:rPr>
              <a:t/>
            </a:r>
            <a:br>
              <a:rPr lang="pt-BR" sz="3600" cap="small" dirty="0" smtClean="0">
                <a:solidFill>
                  <a:srgbClr val="8CADAE">
                    <a:shade val="75000"/>
                  </a:srgbClr>
                </a:solidFill>
                <a:latin typeface="Baskerville Old Face" pitchFamily="18" charset="0"/>
              </a:rPr>
            </a:br>
            <a:r>
              <a:rPr lang="pt-BR" sz="3600" cap="small" dirty="0" smtClean="0">
                <a:solidFill>
                  <a:srgbClr val="8CADAE">
                    <a:shade val="75000"/>
                  </a:srgbClr>
                </a:solidFill>
                <a:latin typeface="Baskerville Old Face" pitchFamily="18" charset="0"/>
              </a:rPr>
              <a:t/>
            </a:r>
            <a:br>
              <a:rPr lang="pt-BR" sz="3600" cap="small" dirty="0" smtClean="0">
                <a:solidFill>
                  <a:srgbClr val="8CADAE">
                    <a:shade val="75000"/>
                  </a:srgbClr>
                </a:solidFill>
                <a:latin typeface="Baskerville Old Face" pitchFamily="18" charset="0"/>
              </a:rPr>
            </a:br>
            <a:r>
              <a:rPr lang="pt-BR" sz="2600" b="1" dirty="0" smtClean="0">
                <a:solidFill>
                  <a:schemeClr val="tx2"/>
                </a:solidFill>
              </a:rPr>
              <a:t>RECENTES DIRETRIZES DO CADE SOBRE TROCA DE INFORMAÇÕES SENSÍVEIS DURANTE O PROCESSO DE DUE DILIGENCE</a:t>
            </a:r>
            <a:r>
              <a:rPr lang="pt-BR" sz="3600" cap="small" dirty="0" smtClean="0">
                <a:solidFill>
                  <a:srgbClr val="8CADAE">
                    <a:shade val="75000"/>
                  </a:srgbClr>
                </a:solidFill>
                <a:latin typeface="Baskerville Old Face" pitchFamily="18" charset="0"/>
              </a:rPr>
              <a:t/>
            </a:r>
            <a:br>
              <a:rPr lang="pt-BR" sz="3600" cap="small" dirty="0" smtClean="0">
                <a:solidFill>
                  <a:srgbClr val="8CADAE">
                    <a:shade val="75000"/>
                  </a:srgbClr>
                </a:solidFill>
                <a:latin typeface="Baskerville Old Face" pitchFamily="18" charset="0"/>
              </a:rPr>
            </a:br>
            <a:r>
              <a:rPr lang="pt-BR" sz="4400" cap="small" dirty="0" smtClean="0">
                <a:solidFill>
                  <a:srgbClr val="8CADAE">
                    <a:shade val="75000"/>
                  </a:srgbClr>
                </a:solidFill>
              </a:rPr>
              <a:t/>
            </a:r>
            <a:br>
              <a:rPr lang="pt-BR" sz="4400" cap="small" dirty="0" smtClean="0">
                <a:solidFill>
                  <a:srgbClr val="8CADAE">
                    <a:shade val="75000"/>
                  </a:srgbClr>
                </a:solidFill>
              </a:rPr>
            </a:br>
            <a:endParaRPr lang="pt-BR" dirty="0"/>
          </a:p>
        </p:txBody>
      </p:sp>
      <p:pic>
        <p:nvPicPr>
          <p:cNvPr id="1026" name="Picture 2" descr="C:\Users\Pedro\AppData\Local\Microsoft\Windows\Temporary Internet Files\Content.Outlook\FBK0L5OC\BBH.jpg"/>
          <p:cNvPicPr>
            <a:picLocks noChangeAspect="1" noChangeArrowheads="1"/>
          </p:cNvPicPr>
          <p:nvPr/>
        </p:nvPicPr>
        <p:blipFill>
          <a:blip r:embed="rId3" cstate="print"/>
          <a:srcRect/>
          <a:stretch>
            <a:fillRect/>
          </a:stretch>
        </p:blipFill>
        <p:spPr bwMode="auto">
          <a:xfrm>
            <a:off x="1907704" y="3501008"/>
            <a:ext cx="5760640" cy="1224136"/>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r>
              <a:rPr lang="pt-BR" sz="2200" b="1" dirty="0" smtClean="0"/>
              <a:t>Qual é a finalidade da proibição de utilização (sem autorização) de informações confidenciais a que teve acesso mediante relação contratual?</a:t>
            </a:r>
          </a:p>
          <a:p>
            <a:pPr marL="0" indent="0" algn="just">
              <a:buNone/>
            </a:pPr>
            <a:endParaRPr lang="pt-BR" sz="2200" b="1" dirty="0"/>
          </a:p>
          <a:p>
            <a:pPr marL="0" indent="0" algn="just">
              <a:buNone/>
            </a:pPr>
            <a:r>
              <a:rPr lang="pt-BR" sz="2200" dirty="0" smtClean="0"/>
              <a:t>Repreender a concorrência desleal: a </a:t>
            </a:r>
            <a:r>
              <a:rPr lang="pt-BR" sz="2200" dirty="0" smtClean="0"/>
              <a:t>divulgação </a:t>
            </a:r>
            <a:r>
              <a:rPr lang="pt-BR" sz="2200" dirty="0"/>
              <a:t>de </a:t>
            </a:r>
            <a:r>
              <a:rPr lang="pt-BR" sz="2200" dirty="0" smtClean="0"/>
              <a:t>informações </a:t>
            </a:r>
            <a:r>
              <a:rPr lang="pt-BR" sz="2200" dirty="0"/>
              <a:t>pode </a:t>
            </a:r>
            <a:r>
              <a:rPr lang="pt-BR" sz="2200" dirty="0" smtClean="0"/>
              <a:t>deixar o vendedor vulnerável </a:t>
            </a:r>
            <a:r>
              <a:rPr lang="pt-BR" sz="2200" dirty="0"/>
              <a:t>a tentativas de contratação de funcionários chave, captação de clientes, apropriação de know-how.</a:t>
            </a: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470971113"/>
              </p:ext>
            </p:extLst>
          </p:nvPr>
        </p:nvGraphicFramePr>
        <p:xfrm>
          <a:off x="683568" y="188640"/>
          <a:ext cx="7740352" cy="905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10</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8936709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r>
              <a:rPr lang="pt-BR" sz="2600" b="1" dirty="0"/>
              <a:t>Então, como realizar as trocas de informações necessárias à conclusão da aquisição sem caracterizar o </a:t>
            </a:r>
            <a:r>
              <a:rPr lang="pt-BR" sz="2600" b="1" i="1" dirty="0" err="1"/>
              <a:t>gun</a:t>
            </a:r>
            <a:r>
              <a:rPr lang="pt-BR" sz="2600" b="1" i="1" dirty="0"/>
              <a:t> </a:t>
            </a:r>
            <a:r>
              <a:rPr lang="pt-BR" sz="2600" b="1" i="1" dirty="0" err="1" smtClean="0"/>
              <a:t>jumping</a:t>
            </a:r>
            <a:r>
              <a:rPr lang="pt-BR" sz="2600" b="1" i="1" dirty="0" smtClean="0"/>
              <a:t> </a:t>
            </a:r>
            <a:r>
              <a:rPr lang="pt-BR" sz="2600" b="1" dirty="0" smtClean="0"/>
              <a:t>e/ou sem colocar o vendedor em situação vulnerável?</a:t>
            </a:r>
            <a:endParaRPr lang="pt-BR" sz="2600" b="1" dirty="0"/>
          </a:p>
          <a:p>
            <a:pPr marL="0" indent="0" algn="just">
              <a:spcBef>
                <a:spcPct val="0"/>
              </a:spcBef>
              <a:buFont typeface="Wingdings 2" charset="2"/>
              <a:buNone/>
            </a:pPr>
            <a:endParaRPr lang="pt-BR" sz="2600" dirty="0" smtClean="0"/>
          </a:p>
          <a:p>
            <a:pPr marL="0" indent="0" algn="just">
              <a:spcBef>
                <a:spcPct val="0"/>
              </a:spcBef>
              <a:buFont typeface="Wingdings 2" charset="2"/>
              <a:buNone/>
            </a:pPr>
            <a:endParaRPr lang="pt-BR" sz="2600" dirty="0"/>
          </a:p>
          <a:p>
            <a:pPr marL="0" indent="0" algn="just">
              <a:spcBef>
                <a:spcPct val="0"/>
              </a:spcBef>
              <a:buFont typeface="Wingdings 2" charset="2"/>
              <a:buNone/>
            </a:pPr>
            <a:r>
              <a:rPr lang="pt-BR" sz="2600" dirty="0" smtClean="0"/>
              <a:t>Em maio de 2015, o CADE lançou o “Guia para análise da consumação prévia de atos de concentração econômica” que contem diretrizes para os empresários evitarem o </a:t>
            </a:r>
            <a:r>
              <a:rPr lang="pt-BR" sz="2600" i="1" dirty="0" err="1" smtClean="0"/>
              <a:t>gun</a:t>
            </a:r>
            <a:r>
              <a:rPr lang="pt-BR" sz="2600" i="1" dirty="0" smtClean="0"/>
              <a:t> </a:t>
            </a:r>
            <a:r>
              <a:rPr lang="pt-BR" sz="2600" i="1" dirty="0" err="1" smtClean="0"/>
              <a:t>jumping</a:t>
            </a:r>
            <a:r>
              <a:rPr lang="pt-BR" sz="2600" dirty="0" smtClean="0"/>
              <a:t>.</a:t>
            </a:r>
          </a:p>
        </p:txBody>
      </p:sp>
      <p:graphicFrame>
        <p:nvGraphicFramePr>
          <p:cNvPr id="7" name="Diagrama 6"/>
          <p:cNvGraphicFramePr/>
          <p:nvPr>
            <p:extLst>
              <p:ext uri="{D42A27DB-BD31-4B8C-83A1-F6EECF244321}">
                <p14:modId xmlns:p14="http://schemas.microsoft.com/office/powerpoint/2010/main" val="1717140373"/>
              </p:ext>
            </p:extLst>
          </p:nvPr>
        </p:nvGraphicFramePr>
        <p:xfrm>
          <a:off x="683568" y="188640"/>
          <a:ext cx="7740352" cy="847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11</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18734515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fontScale="92500" lnSpcReduction="20000"/>
          </a:bodyPr>
          <a:lstStyle/>
          <a:p>
            <a:pPr marL="0" indent="0" algn="just">
              <a:buNone/>
            </a:pPr>
            <a:r>
              <a:rPr lang="pt-BR" sz="1800" b="1" dirty="0" smtClean="0"/>
              <a:t>O que são informações concorrencialmente sensíveis?</a:t>
            </a:r>
          </a:p>
          <a:p>
            <a:pPr marL="0" indent="0" algn="just">
              <a:buNone/>
            </a:pPr>
            <a:endParaRPr lang="pt-BR" sz="1800" b="1" dirty="0" smtClean="0"/>
          </a:p>
          <a:p>
            <a:pPr marL="0" indent="0" algn="just">
              <a:buNone/>
            </a:pPr>
            <a:r>
              <a:rPr lang="pt-BR" sz="1800" dirty="0" smtClean="0"/>
              <a:t>Em regra, são informações especificas e que versam diretamente sobre o desempenho das atividades-fim dos agentes econômicos. Essas informações podem incluir dados específicos sobre:</a:t>
            </a:r>
          </a:p>
          <a:p>
            <a:pPr marL="0" indent="0" algn="just">
              <a:buNone/>
            </a:pPr>
            <a:endParaRPr lang="pt-BR" sz="1800" dirty="0" smtClean="0"/>
          </a:p>
          <a:p>
            <a:pPr marL="0" indent="0" algn="just">
              <a:buNone/>
            </a:pPr>
            <a:r>
              <a:rPr lang="pt-BR" sz="1800" b="1" dirty="0" smtClean="0"/>
              <a:t>a)</a:t>
            </a:r>
            <a:r>
              <a:rPr lang="pt-BR" sz="1800" dirty="0" smtClean="0"/>
              <a:t> custos das empresas envolvidas; </a:t>
            </a:r>
          </a:p>
          <a:p>
            <a:pPr marL="0" indent="0" algn="just">
              <a:buNone/>
            </a:pPr>
            <a:r>
              <a:rPr lang="pt-BR" sz="1800" b="1" dirty="0" smtClean="0"/>
              <a:t>b)</a:t>
            </a:r>
            <a:r>
              <a:rPr lang="pt-BR" sz="1800" dirty="0" smtClean="0"/>
              <a:t> nível de capacidade e planos de expansão; </a:t>
            </a:r>
          </a:p>
          <a:p>
            <a:pPr marL="0" indent="0" algn="just">
              <a:buNone/>
            </a:pPr>
            <a:r>
              <a:rPr lang="pt-BR" sz="1800" b="1" dirty="0" smtClean="0"/>
              <a:t>c) </a:t>
            </a:r>
            <a:r>
              <a:rPr lang="pt-BR" sz="1800" dirty="0" smtClean="0"/>
              <a:t>estratégias de marketing; </a:t>
            </a:r>
          </a:p>
          <a:p>
            <a:pPr marL="0" indent="0" algn="just">
              <a:buNone/>
            </a:pPr>
            <a:r>
              <a:rPr lang="pt-BR" sz="1800" b="1" dirty="0" smtClean="0"/>
              <a:t>d)</a:t>
            </a:r>
            <a:r>
              <a:rPr lang="pt-BR" sz="1800" dirty="0" smtClean="0"/>
              <a:t> precificação de produtos (preços e descontos); </a:t>
            </a:r>
          </a:p>
          <a:p>
            <a:pPr marL="0" indent="0" algn="just">
              <a:buNone/>
            </a:pPr>
            <a:r>
              <a:rPr lang="pt-BR" sz="1800" b="1" dirty="0" smtClean="0"/>
              <a:t>e)</a:t>
            </a:r>
            <a:r>
              <a:rPr lang="pt-BR" sz="1800" dirty="0" smtClean="0"/>
              <a:t> principais clientes e descontos assegurados; </a:t>
            </a:r>
          </a:p>
          <a:p>
            <a:pPr marL="0" indent="0" algn="just">
              <a:buNone/>
            </a:pPr>
            <a:r>
              <a:rPr lang="pt-BR" sz="1800" b="1" dirty="0" smtClean="0"/>
              <a:t>f) </a:t>
            </a:r>
            <a:r>
              <a:rPr lang="pt-BR" sz="1800" dirty="0" smtClean="0"/>
              <a:t>salários de funcionários; </a:t>
            </a:r>
          </a:p>
          <a:p>
            <a:pPr marL="0" indent="0" algn="just">
              <a:buNone/>
            </a:pPr>
            <a:r>
              <a:rPr lang="pt-BR" sz="1800" b="1" dirty="0" smtClean="0"/>
              <a:t>g)</a:t>
            </a:r>
            <a:r>
              <a:rPr lang="pt-BR" sz="1800" dirty="0" smtClean="0"/>
              <a:t> principais fornecedores e termos de contratos com eles celebrados; </a:t>
            </a:r>
          </a:p>
          <a:p>
            <a:pPr marL="0" indent="0" algn="just">
              <a:buNone/>
            </a:pPr>
            <a:r>
              <a:rPr lang="pt-BR" sz="1800" b="1" dirty="0" smtClean="0"/>
              <a:t>h)</a:t>
            </a:r>
            <a:r>
              <a:rPr lang="pt-BR" sz="1800" dirty="0" smtClean="0"/>
              <a:t> informações não públicas sobre marcas e patentes e Pesquisa e Desenvolvimento (P&amp;D); </a:t>
            </a:r>
          </a:p>
          <a:p>
            <a:pPr marL="0" indent="0" algn="just">
              <a:buNone/>
            </a:pPr>
            <a:r>
              <a:rPr lang="pt-BR" sz="1800" b="1" dirty="0" smtClean="0"/>
              <a:t>i)</a:t>
            </a:r>
            <a:r>
              <a:rPr lang="pt-BR" sz="1800" dirty="0" smtClean="0"/>
              <a:t> planos de aquisições futuras; </a:t>
            </a:r>
          </a:p>
          <a:p>
            <a:pPr marL="0" indent="0" algn="just">
              <a:buNone/>
            </a:pPr>
            <a:r>
              <a:rPr lang="pt-BR" sz="1800" b="1" dirty="0" smtClean="0"/>
              <a:t>j)</a:t>
            </a:r>
            <a:r>
              <a:rPr lang="pt-BR" sz="1800" dirty="0" smtClean="0"/>
              <a:t> estratégias competitivas. </a:t>
            </a:r>
          </a:p>
          <a:p>
            <a:pPr marL="0" indent="0" algn="just">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3236746892"/>
              </p:ext>
            </p:extLst>
          </p:nvPr>
        </p:nvGraphicFramePr>
        <p:xfrm>
          <a:off x="683568" y="188640"/>
          <a:ext cx="7740352" cy="847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12</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280550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fontScale="92500" lnSpcReduction="10000"/>
          </a:bodyPr>
          <a:lstStyle/>
          <a:p>
            <a:pPr marL="0" indent="0" algn="just">
              <a:buNone/>
            </a:pPr>
            <a:r>
              <a:rPr lang="pt-BR" sz="1800" b="1" dirty="0" smtClean="0">
                <a:latin typeface="+mj-lt"/>
              </a:rPr>
              <a:t>Então, como realizar as trocas de informações necessárias à conclusão da aquisição sem caracterizar o </a:t>
            </a:r>
            <a:r>
              <a:rPr lang="pt-BR" sz="1800" b="1" i="1" dirty="0" err="1" smtClean="0">
                <a:latin typeface="+mj-lt"/>
              </a:rPr>
              <a:t>gun</a:t>
            </a:r>
            <a:r>
              <a:rPr lang="pt-BR" sz="1800" b="1" i="1" dirty="0" smtClean="0">
                <a:latin typeface="+mj-lt"/>
              </a:rPr>
              <a:t> </a:t>
            </a:r>
            <a:r>
              <a:rPr lang="pt-BR" sz="1800" b="1" i="1" dirty="0" err="1" smtClean="0">
                <a:latin typeface="+mj-lt"/>
              </a:rPr>
              <a:t>jumping</a:t>
            </a:r>
            <a:r>
              <a:rPr lang="pt-BR" sz="1800" b="1" dirty="0" smtClean="0">
                <a:latin typeface="+mj-lt"/>
              </a:rPr>
              <a:t>?</a:t>
            </a:r>
          </a:p>
          <a:p>
            <a:pPr marL="0" indent="0" algn="just">
              <a:buNone/>
            </a:pPr>
            <a:endParaRPr lang="pt-BR" sz="1800" b="1" dirty="0">
              <a:latin typeface="+mj-lt"/>
            </a:endParaRPr>
          </a:p>
          <a:p>
            <a:pPr algn="just">
              <a:buFontTx/>
              <a:buChar char="-"/>
            </a:pPr>
            <a:r>
              <a:rPr lang="pt-BR" sz="1800" dirty="0" smtClean="0">
                <a:latin typeface="+mj-lt"/>
              </a:rPr>
              <a:t>Troca de informações tem que ser realizada com o exclusivo propósito de viabilizar a operação;</a:t>
            </a:r>
          </a:p>
          <a:p>
            <a:pPr algn="just">
              <a:buFontTx/>
              <a:buChar char="-"/>
            </a:pPr>
            <a:endParaRPr lang="pt-BR" sz="1800" dirty="0" smtClean="0">
              <a:latin typeface="+mj-lt"/>
            </a:endParaRPr>
          </a:p>
          <a:p>
            <a:pPr algn="just">
              <a:buFontTx/>
              <a:buChar char="-"/>
            </a:pPr>
            <a:r>
              <a:rPr lang="pt-BR" sz="1800" dirty="0" smtClean="0">
                <a:latin typeface="+mj-lt"/>
              </a:rPr>
              <a:t>Firmar um protocolo antitruste, ou seja, regulamentar a forma de troca de informações no âmbito da aquisição;</a:t>
            </a:r>
          </a:p>
          <a:p>
            <a:pPr algn="just">
              <a:buFontTx/>
              <a:buChar char="-"/>
            </a:pPr>
            <a:endParaRPr lang="pt-BR" sz="1800" dirty="0" smtClean="0">
              <a:latin typeface="+mj-lt"/>
            </a:endParaRPr>
          </a:p>
          <a:p>
            <a:pPr algn="just">
              <a:buFontTx/>
              <a:buChar char="-"/>
            </a:pPr>
            <a:r>
              <a:rPr lang="pt-BR" sz="1800" dirty="0" smtClean="0"/>
              <a:t>Agregação dos </a:t>
            </a:r>
            <a:r>
              <a:rPr lang="pt-BR" sz="1800" dirty="0"/>
              <a:t>dados para apresentação às contrapartes;</a:t>
            </a:r>
            <a:endParaRPr lang="pt-BR" sz="1800" dirty="0" smtClean="0">
              <a:latin typeface="+mj-lt"/>
            </a:endParaRPr>
          </a:p>
          <a:p>
            <a:pPr marL="0" indent="0" algn="just">
              <a:buNone/>
            </a:pPr>
            <a:endParaRPr lang="pt-BR" sz="1800" dirty="0" smtClean="0">
              <a:latin typeface="+mj-lt"/>
            </a:endParaRPr>
          </a:p>
          <a:p>
            <a:pPr algn="just">
              <a:buFontTx/>
              <a:buChar char="-"/>
            </a:pPr>
            <a:r>
              <a:rPr lang="pt-BR" sz="1800" dirty="0" smtClean="0">
                <a:latin typeface="+mj-lt"/>
              </a:rPr>
              <a:t>Apresentação de dados com certa defasagem de tempo;</a:t>
            </a:r>
          </a:p>
          <a:p>
            <a:pPr marL="0" indent="0" algn="just">
              <a:buNone/>
            </a:pPr>
            <a:r>
              <a:rPr lang="pt-BR" sz="1800" dirty="0">
                <a:latin typeface="+mj-lt"/>
              </a:rPr>
              <a:t> </a:t>
            </a:r>
            <a:endParaRPr lang="pt-BR" sz="1800" dirty="0" smtClean="0">
              <a:latin typeface="+mj-lt"/>
            </a:endParaRPr>
          </a:p>
          <a:p>
            <a:pPr algn="just">
              <a:buFontTx/>
              <a:buChar char="-"/>
            </a:pPr>
            <a:r>
              <a:rPr lang="pt-BR" sz="1800" dirty="0" smtClean="0">
                <a:latin typeface="+mj-lt"/>
              </a:rPr>
              <a:t>Estabelecimento de </a:t>
            </a:r>
            <a:r>
              <a:rPr lang="pt-BR" sz="1800" i="1" dirty="0" smtClean="0">
                <a:latin typeface="+mj-lt"/>
              </a:rPr>
              <a:t>clean </a:t>
            </a:r>
            <a:r>
              <a:rPr lang="pt-BR" sz="1800" i="1" dirty="0" err="1" smtClean="0">
                <a:latin typeface="+mj-lt"/>
              </a:rPr>
              <a:t>teams</a:t>
            </a:r>
            <a:r>
              <a:rPr lang="pt-BR" sz="1800" dirty="0" smtClean="0">
                <a:latin typeface="+mj-lt"/>
              </a:rPr>
              <a:t>;</a:t>
            </a:r>
          </a:p>
          <a:p>
            <a:pPr algn="just">
              <a:buFontTx/>
              <a:buChar char="-"/>
            </a:pPr>
            <a:endParaRPr lang="pt-BR" sz="1800" dirty="0">
              <a:latin typeface="+mj-lt"/>
            </a:endParaRPr>
          </a:p>
          <a:p>
            <a:pPr algn="just">
              <a:buFontTx/>
              <a:buChar char="-"/>
            </a:pPr>
            <a:r>
              <a:rPr lang="pt-BR" sz="1800" dirty="0" smtClean="0">
                <a:latin typeface="+mj-lt"/>
              </a:rPr>
              <a:t>Estabelecimento de </a:t>
            </a:r>
            <a:r>
              <a:rPr lang="pt-BR" sz="1800" i="1" dirty="0" err="1" smtClean="0">
                <a:latin typeface="+mj-lt"/>
              </a:rPr>
              <a:t>parlor</a:t>
            </a:r>
            <a:r>
              <a:rPr lang="pt-BR" sz="1800" i="1" dirty="0" smtClean="0">
                <a:latin typeface="+mj-lt"/>
              </a:rPr>
              <a:t> </a:t>
            </a:r>
            <a:r>
              <a:rPr lang="pt-BR" sz="1800" i="1" dirty="0" err="1" smtClean="0">
                <a:latin typeface="+mj-lt"/>
              </a:rPr>
              <a:t>rooms</a:t>
            </a:r>
            <a:r>
              <a:rPr lang="pt-BR" sz="1800" dirty="0" smtClean="0">
                <a:latin typeface="+mj-lt"/>
              </a:rPr>
              <a:t>.</a:t>
            </a: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977812365"/>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13</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r>
              <a:rPr lang="pt-BR" sz="2300" b="1" i="1" dirty="0" smtClean="0"/>
              <a:t>Clean </a:t>
            </a:r>
            <a:r>
              <a:rPr lang="pt-BR" sz="2300" b="1" i="1" dirty="0" err="1" smtClean="0"/>
              <a:t>team</a:t>
            </a:r>
            <a:r>
              <a:rPr lang="pt-BR" sz="2300" b="1" dirty="0" smtClean="0"/>
              <a:t>: </a:t>
            </a:r>
            <a:r>
              <a:rPr lang="pt-BR" sz="2300" dirty="0" smtClean="0"/>
              <a:t>time responsável por intermediar a troca de informações entre as empresas envolvidas. </a:t>
            </a:r>
          </a:p>
          <a:p>
            <a:pPr marL="0" indent="0" algn="just">
              <a:buNone/>
            </a:pPr>
            <a:endParaRPr lang="pt-BR" sz="2300" dirty="0"/>
          </a:p>
          <a:p>
            <a:pPr marL="0" indent="0" algn="just">
              <a:buNone/>
            </a:pPr>
            <a:r>
              <a:rPr lang="pt-BR" sz="2300" b="1" dirty="0"/>
              <a:t>Composição: </a:t>
            </a:r>
            <a:r>
              <a:rPr lang="pt-BR" sz="2300" dirty="0"/>
              <a:t>formado por funcionários e consultores (independentes ou não) das empresas envolvidas.</a:t>
            </a:r>
            <a:endParaRPr lang="pt-BR" sz="2300" b="1" dirty="0"/>
          </a:p>
          <a:p>
            <a:pPr marL="0" indent="0" algn="just">
              <a:buNone/>
            </a:pPr>
            <a:endParaRPr lang="pt-BR" sz="2300" b="1" dirty="0"/>
          </a:p>
          <a:p>
            <a:pPr marL="0" indent="0" algn="just">
              <a:buNone/>
            </a:pPr>
            <a:r>
              <a:rPr lang="pt-BR" sz="2300" dirty="0"/>
              <a:t>Membro do </a:t>
            </a:r>
            <a:r>
              <a:rPr lang="pt-BR" sz="2300" i="1" dirty="0"/>
              <a:t>clean </a:t>
            </a:r>
            <a:r>
              <a:rPr lang="pt-BR" sz="2300" i="1" dirty="0" err="1"/>
              <a:t>team</a:t>
            </a:r>
            <a:r>
              <a:rPr lang="pt-BR" sz="2300" dirty="0"/>
              <a:t> não pode fazer parte </a:t>
            </a:r>
            <a:r>
              <a:rPr lang="pt-BR" sz="2300" dirty="0" smtClean="0"/>
              <a:t>do grupo de pessoas responsável </a:t>
            </a:r>
            <a:r>
              <a:rPr lang="pt-BR" sz="2300" dirty="0"/>
              <a:t>pela negociação da operação (comitê executivo).</a:t>
            </a:r>
            <a:endParaRPr lang="pt-BR" sz="2300" b="1" dirty="0"/>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530491376"/>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14</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4715997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r>
              <a:rPr lang="pt-BR" sz="1900" b="1" dirty="0" smtClean="0"/>
              <a:t>Funções</a:t>
            </a:r>
            <a:r>
              <a:rPr lang="pt-BR" sz="1900" b="1" dirty="0"/>
              <a:t>:</a:t>
            </a:r>
            <a:r>
              <a:rPr lang="pt-BR" sz="1900" dirty="0"/>
              <a:t> </a:t>
            </a:r>
          </a:p>
          <a:p>
            <a:pPr marL="0" indent="0" algn="just">
              <a:buNone/>
            </a:pPr>
            <a:endParaRPr lang="pt-BR" sz="1900" dirty="0"/>
          </a:p>
          <a:p>
            <a:pPr algn="just">
              <a:buFontTx/>
              <a:buChar char="-"/>
            </a:pPr>
            <a:r>
              <a:rPr lang="pt-BR" sz="1900" dirty="0" smtClean="0"/>
              <a:t>Enviar</a:t>
            </a:r>
            <a:r>
              <a:rPr lang="pt-BR" sz="1900" dirty="0"/>
              <a:t>, receber, reunir, analisar e tratar as informações relativas ao ato de concentração; </a:t>
            </a:r>
            <a:endParaRPr lang="pt-BR" sz="1900" dirty="0" smtClean="0"/>
          </a:p>
          <a:p>
            <a:pPr algn="just">
              <a:buFontTx/>
              <a:buChar char="-"/>
            </a:pPr>
            <a:endParaRPr lang="pt-BR" sz="1900" dirty="0"/>
          </a:p>
          <a:p>
            <a:pPr algn="just">
              <a:buFontTx/>
              <a:buChar char="-"/>
            </a:pPr>
            <a:r>
              <a:rPr lang="pt-BR" sz="1900" dirty="0" smtClean="0"/>
              <a:t>Processar as informações sensíveis;</a:t>
            </a:r>
            <a:endParaRPr lang="pt-BR" sz="1900" dirty="0"/>
          </a:p>
          <a:p>
            <a:pPr marL="0" indent="0" algn="just">
              <a:buNone/>
            </a:pPr>
            <a:endParaRPr lang="pt-BR" sz="1900" dirty="0"/>
          </a:p>
          <a:p>
            <a:pPr algn="just">
              <a:buFontTx/>
              <a:buChar char="-"/>
            </a:pPr>
            <a:r>
              <a:rPr lang="pt-BR" sz="1900" dirty="0"/>
              <a:t>Dar tratamento confidencial às informações confidenciais e/ou concorrencialmente sensíveis;</a:t>
            </a:r>
          </a:p>
          <a:p>
            <a:pPr marL="0" indent="0" algn="just">
              <a:buNone/>
            </a:pPr>
            <a:endParaRPr lang="pt-BR" sz="1900" dirty="0"/>
          </a:p>
          <a:p>
            <a:pPr algn="just">
              <a:buFontTx/>
              <a:buChar char="-"/>
            </a:pPr>
            <a:r>
              <a:rPr lang="pt-BR" sz="1900" dirty="0"/>
              <a:t>Elaborar relatório sobre a viabilidade da operação;</a:t>
            </a:r>
          </a:p>
          <a:p>
            <a:pPr marL="0" indent="0" algn="just">
              <a:buNone/>
            </a:pPr>
            <a:endParaRPr lang="pt-BR" sz="1900" dirty="0"/>
          </a:p>
          <a:p>
            <a:pPr algn="just">
              <a:buFontTx/>
              <a:buChar char="-"/>
            </a:pPr>
            <a:r>
              <a:rPr lang="pt-BR" sz="1900" dirty="0"/>
              <a:t>Prestar esclarecimentos.</a:t>
            </a: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2559753727"/>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15</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607693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fontScale="85000" lnSpcReduction="20000"/>
          </a:bodyPr>
          <a:lstStyle/>
          <a:p>
            <a:pPr marL="0" indent="0" algn="just">
              <a:buNone/>
            </a:pPr>
            <a:r>
              <a:rPr lang="pt-BR" sz="1900" b="1" dirty="0" smtClean="0">
                <a:latin typeface="+mj-lt"/>
              </a:rPr>
              <a:t>Regras básicas de funcionamento: </a:t>
            </a:r>
          </a:p>
          <a:p>
            <a:pPr marL="0" indent="0" algn="just">
              <a:buNone/>
            </a:pPr>
            <a:endParaRPr lang="pt-BR" sz="1900" b="1" dirty="0">
              <a:latin typeface="+mj-lt"/>
            </a:endParaRPr>
          </a:p>
          <a:p>
            <a:pPr algn="just">
              <a:buFontTx/>
              <a:buChar char="-"/>
            </a:pPr>
            <a:r>
              <a:rPr lang="pt-BR" sz="1900" dirty="0" smtClean="0">
                <a:latin typeface="+mj-lt"/>
              </a:rPr>
              <a:t>Não devem divulgar informações de uma empresa para outra;</a:t>
            </a:r>
          </a:p>
          <a:p>
            <a:pPr marL="0" indent="0" algn="just">
              <a:buNone/>
            </a:pPr>
            <a:endParaRPr lang="pt-BR" sz="1900" dirty="0" smtClean="0">
              <a:latin typeface="+mj-lt"/>
            </a:endParaRPr>
          </a:p>
          <a:p>
            <a:pPr algn="just">
              <a:buFontTx/>
              <a:buChar char="-"/>
            </a:pPr>
            <a:r>
              <a:rPr lang="pt-BR" sz="1900" dirty="0" smtClean="0">
                <a:latin typeface="+mj-lt"/>
              </a:rPr>
              <a:t>Caso algum membro seja funcionário de uma empresa envolvida, ele deve solicitar e receber informações apenas dessa empresa;</a:t>
            </a:r>
          </a:p>
          <a:p>
            <a:pPr marL="0" indent="0" algn="just">
              <a:buNone/>
            </a:pPr>
            <a:endParaRPr lang="pt-BR" sz="1900" dirty="0" smtClean="0">
              <a:latin typeface="+mj-lt"/>
            </a:endParaRPr>
          </a:p>
          <a:p>
            <a:pPr algn="just">
              <a:buFontTx/>
              <a:buChar char="-"/>
            </a:pPr>
            <a:r>
              <a:rPr lang="pt-BR" sz="1900" dirty="0" smtClean="0">
                <a:latin typeface="+mj-lt"/>
              </a:rPr>
              <a:t>Qualquer comunicação ou solicitação/envio de informações deve ser feita por escrito e cada membro deve ter um endereço de e-mail especifico para essa atividade;</a:t>
            </a:r>
          </a:p>
          <a:p>
            <a:pPr algn="just">
              <a:buFontTx/>
              <a:buChar char="-"/>
            </a:pPr>
            <a:endParaRPr lang="pt-BR" sz="1900" dirty="0" smtClean="0">
              <a:latin typeface="+mj-lt"/>
            </a:endParaRPr>
          </a:p>
          <a:p>
            <a:pPr algn="just">
              <a:buFontTx/>
              <a:buChar char="-"/>
            </a:pPr>
            <a:r>
              <a:rPr lang="pt-BR" sz="1900" dirty="0" smtClean="0">
                <a:latin typeface="+mj-lt"/>
              </a:rPr>
              <a:t>Membros devem classificar as informações recebidas como pública, confidencial ou concorrencialmente sensível. As informações confidencias ou concorrencialmente sensíveis deverão ser tratadas nos termos do protocolo antitruste;</a:t>
            </a:r>
          </a:p>
          <a:p>
            <a:pPr marL="0" indent="0" algn="just">
              <a:buNone/>
            </a:pPr>
            <a:r>
              <a:rPr lang="pt-BR" sz="1900" dirty="0">
                <a:latin typeface="+mj-lt"/>
              </a:rPr>
              <a:t> </a:t>
            </a:r>
            <a:endParaRPr lang="pt-BR" sz="1900" dirty="0" smtClean="0">
              <a:latin typeface="+mj-lt"/>
            </a:endParaRPr>
          </a:p>
          <a:p>
            <a:pPr algn="just">
              <a:buFontTx/>
              <a:buChar char="-"/>
            </a:pPr>
            <a:r>
              <a:rPr lang="pt-BR" sz="1900" dirty="0" smtClean="0">
                <a:latin typeface="+mj-lt"/>
              </a:rPr>
              <a:t>Se reportará ao comitê encarregado de aprovar a transação;</a:t>
            </a:r>
          </a:p>
          <a:p>
            <a:pPr algn="just">
              <a:buFontTx/>
              <a:buChar char="-"/>
            </a:pPr>
            <a:endParaRPr lang="pt-BR" sz="1900" dirty="0">
              <a:latin typeface="+mj-lt"/>
            </a:endParaRPr>
          </a:p>
          <a:p>
            <a:pPr algn="just">
              <a:buFontTx/>
              <a:buChar char="-"/>
            </a:pPr>
            <a:r>
              <a:rPr lang="pt-BR" sz="1900" dirty="0" smtClean="0">
                <a:latin typeface="+mj-lt"/>
              </a:rPr>
              <a:t>Caso a negociação termine sem que o ato de concentração tenha sido concluído, as empresas devem solicitar a devolução do material ou destruição integral das informações enviadas e/ou processadas, de forma que nenhum dado permaneça arquivado ou possa ser reutilizado no futuro.</a:t>
            </a:r>
          </a:p>
          <a:p>
            <a:pPr algn="just">
              <a:buFontTx/>
              <a:buChar char="-"/>
            </a:pPr>
            <a:endParaRPr lang="pt-BR" sz="1800" dirty="0" smtClean="0">
              <a:latin typeface="+mj-lt"/>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473022582"/>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16</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1515116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Autofit/>
          </a:bodyPr>
          <a:lstStyle/>
          <a:p>
            <a:pPr marL="0" indent="0" algn="just">
              <a:buNone/>
            </a:pPr>
            <a:r>
              <a:rPr lang="pt-BR" sz="1900" b="1" dirty="0" smtClean="0"/>
              <a:t>Defesa da concorrência</a:t>
            </a:r>
            <a:r>
              <a:rPr lang="pt-BR" sz="1900" dirty="0" smtClean="0"/>
              <a:t>:</a:t>
            </a:r>
          </a:p>
          <a:p>
            <a:pPr algn="just">
              <a:buFontTx/>
              <a:buChar char="-"/>
            </a:pPr>
            <a:endParaRPr lang="pt-BR" sz="1900" dirty="0"/>
          </a:p>
          <a:p>
            <a:pPr algn="just">
              <a:buFontTx/>
              <a:buChar char="-"/>
            </a:pPr>
            <a:r>
              <a:rPr lang="pt-BR" sz="1900" dirty="0" smtClean="0"/>
              <a:t>Nulidade do ato de concentração;</a:t>
            </a:r>
          </a:p>
          <a:p>
            <a:pPr algn="just">
              <a:buFontTx/>
              <a:buChar char="-"/>
            </a:pPr>
            <a:endParaRPr lang="pt-BR" sz="1900" dirty="0" smtClean="0"/>
          </a:p>
          <a:p>
            <a:pPr algn="just">
              <a:buFontTx/>
              <a:buChar char="-"/>
            </a:pPr>
            <a:r>
              <a:rPr lang="pt-BR" sz="1900" dirty="0" smtClean="0"/>
              <a:t>multa pecuniária entre R</a:t>
            </a:r>
            <a:r>
              <a:rPr lang="pt-BR" sz="1900" dirty="0"/>
              <a:t>$ 60.000,00 (sessenta mil reais) </a:t>
            </a:r>
            <a:r>
              <a:rPr lang="pt-BR" sz="1900" dirty="0" smtClean="0"/>
              <a:t>a </a:t>
            </a:r>
            <a:r>
              <a:rPr lang="pt-BR" sz="1900" dirty="0"/>
              <a:t>R$ 60.000.000,00 (sessenta milhões de reais</a:t>
            </a:r>
            <a:r>
              <a:rPr lang="pt-BR" sz="1900" dirty="0" smtClean="0"/>
              <a:t>);</a:t>
            </a:r>
          </a:p>
          <a:p>
            <a:pPr algn="just">
              <a:buFontTx/>
              <a:buChar char="-"/>
            </a:pPr>
            <a:endParaRPr lang="pt-BR" sz="1900" dirty="0" smtClean="0"/>
          </a:p>
          <a:p>
            <a:pPr algn="just">
              <a:buFontTx/>
              <a:buChar char="-"/>
            </a:pPr>
            <a:r>
              <a:rPr lang="pt-BR" sz="1900" dirty="0" smtClean="0"/>
              <a:t>abertura de processo administrativo</a:t>
            </a:r>
          </a:p>
          <a:p>
            <a:pPr marL="0" indent="0" algn="just">
              <a:spcBef>
                <a:spcPct val="0"/>
              </a:spcBef>
              <a:buFont typeface="Wingdings 2" charset="2"/>
              <a:buNone/>
            </a:pPr>
            <a:endParaRPr lang="pt-BR" sz="1900" dirty="0" smtClean="0"/>
          </a:p>
          <a:p>
            <a:pPr marL="0" indent="0" algn="just">
              <a:spcBef>
                <a:spcPct val="0"/>
              </a:spcBef>
              <a:buFont typeface="Wingdings 2" charset="2"/>
              <a:buNone/>
            </a:pPr>
            <a:r>
              <a:rPr lang="pt-BR" sz="1900" b="1" dirty="0" smtClean="0"/>
              <a:t>Repressão à concorrência desleal</a:t>
            </a:r>
            <a:r>
              <a:rPr lang="pt-BR" sz="1900" dirty="0" smtClean="0"/>
              <a:t>:</a:t>
            </a:r>
            <a:endParaRPr lang="pt-BR" sz="1900" dirty="0"/>
          </a:p>
          <a:p>
            <a:pPr marL="0" indent="0" algn="just">
              <a:spcBef>
                <a:spcPct val="0"/>
              </a:spcBef>
              <a:buFont typeface="Wingdings 2" charset="2"/>
              <a:buNone/>
            </a:pPr>
            <a:endParaRPr lang="pt-BR" sz="1900" dirty="0"/>
          </a:p>
          <a:p>
            <a:pPr algn="just">
              <a:spcBef>
                <a:spcPct val="0"/>
              </a:spcBef>
              <a:buFontTx/>
              <a:buChar char="-"/>
            </a:pPr>
            <a:r>
              <a:rPr lang="pt-BR" sz="1900" dirty="0" smtClean="0"/>
              <a:t>crime;</a:t>
            </a:r>
          </a:p>
          <a:p>
            <a:pPr algn="just">
              <a:spcBef>
                <a:spcPct val="0"/>
              </a:spcBef>
              <a:buFontTx/>
              <a:buChar char="-"/>
            </a:pPr>
            <a:endParaRPr lang="pt-BR" sz="1900" dirty="0" smtClean="0"/>
          </a:p>
          <a:p>
            <a:pPr algn="just">
              <a:spcBef>
                <a:spcPct val="0"/>
              </a:spcBef>
              <a:buFontTx/>
              <a:buChar char="-"/>
            </a:pPr>
            <a:r>
              <a:rPr lang="pt-BR" sz="1900" dirty="0" smtClean="0"/>
              <a:t>Ilícito civil. </a:t>
            </a:r>
          </a:p>
        </p:txBody>
      </p:sp>
      <p:graphicFrame>
        <p:nvGraphicFramePr>
          <p:cNvPr id="7" name="Diagrama 6"/>
          <p:cNvGraphicFramePr/>
          <p:nvPr>
            <p:extLst>
              <p:ext uri="{D42A27DB-BD31-4B8C-83A1-F6EECF244321}">
                <p14:modId xmlns:p14="http://schemas.microsoft.com/office/powerpoint/2010/main" val="1806741050"/>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17</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endParaRPr lang="pt-BR" sz="1800" b="1" dirty="0" smtClean="0"/>
          </a:p>
          <a:p>
            <a:pPr marL="0" indent="0" algn="just">
              <a:buNone/>
            </a:pPr>
            <a:r>
              <a:rPr lang="pt-BR" sz="1800" b="1" dirty="0" smtClean="0"/>
              <a:t>Caso OGX</a:t>
            </a:r>
            <a:r>
              <a:rPr lang="pt-BR" sz="1800" dirty="0" smtClean="0"/>
              <a:t>: ocorrência de </a:t>
            </a:r>
            <a:r>
              <a:rPr lang="pt-BR" sz="1800" dirty="0" err="1" smtClean="0"/>
              <a:t>gun</a:t>
            </a:r>
            <a:r>
              <a:rPr lang="pt-BR" sz="1800" dirty="0" smtClean="0"/>
              <a:t> </a:t>
            </a:r>
            <a:r>
              <a:rPr lang="pt-BR" sz="1800" dirty="0" err="1" smtClean="0"/>
              <a:t>jumping</a:t>
            </a:r>
            <a:r>
              <a:rPr lang="pt-BR" sz="1800" dirty="0" smtClean="0"/>
              <a:t>, isto é, da efetivação prematura do negócio avençado pelas partes sem a necessária autorização do CADE.</a:t>
            </a:r>
          </a:p>
          <a:p>
            <a:pPr marL="0" indent="0" algn="just">
              <a:buNone/>
            </a:pPr>
            <a:endParaRPr lang="pt-BR" sz="1800" dirty="0"/>
          </a:p>
          <a:p>
            <a:pPr marL="0" indent="0" algn="just">
              <a:buNone/>
            </a:pPr>
            <a:r>
              <a:rPr lang="pt-BR" sz="1800" dirty="0" smtClean="0"/>
              <a:t>Dentre os elementos que embasaram a decisão incluiu-se o compartilhamento entre as partes de informações e decisões sobre questões concorrencialmente sensíveis.</a:t>
            </a:r>
          </a:p>
          <a:p>
            <a:pPr marL="0" indent="0" algn="just">
              <a:buNone/>
            </a:pPr>
            <a:endParaRPr lang="pt-BR" sz="1800" dirty="0" smtClean="0"/>
          </a:p>
          <a:p>
            <a:pPr marL="0" indent="0" algn="just">
              <a:buNone/>
            </a:pPr>
            <a:r>
              <a:rPr lang="pt-BR" sz="1800" dirty="0" smtClean="0"/>
              <a:t>Acordo realizado em R$ 3.000.000,00.</a:t>
            </a: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a:latin typeface="Baskerville Old Face" charset="0"/>
            </a:endParaRPr>
          </a:p>
          <a:p>
            <a:pPr marL="0" indent="0" algn="just">
              <a:spcBef>
                <a:spcPct val="0"/>
              </a:spcBef>
              <a:buFont typeface="Wingdings 2" charset="2"/>
              <a:buNone/>
            </a:pPr>
            <a:r>
              <a:rPr lang="pt-BR" sz="1800" dirty="0" smtClean="0">
                <a:latin typeface="Baskerville Old Face" charset="0"/>
              </a:rPr>
              <a:t>Ato de concentração n. 087000.005775/2013-19. Relatora Dra. Ana Frazão, Brasília, 28 de agosto de 2013.</a:t>
            </a: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3949905152"/>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18</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fontScale="77500" lnSpcReduction="20000"/>
          </a:bodyPr>
          <a:lstStyle/>
          <a:p>
            <a:pPr marL="0" indent="0" algn="just">
              <a:buNone/>
            </a:pPr>
            <a:r>
              <a:rPr lang="it-IT" sz="2100" b="1" dirty="0" smtClean="0"/>
              <a:t>ZERO HORA: </a:t>
            </a:r>
            <a:endParaRPr lang="pt-BR" sz="2100" dirty="0"/>
          </a:p>
          <a:p>
            <a:pPr marL="0" indent="0" algn="just">
              <a:buNone/>
            </a:pPr>
            <a:r>
              <a:rPr lang="pt-BR" sz="2100" dirty="0" smtClean="0"/>
              <a:t>“(...) </a:t>
            </a:r>
            <a:r>
              <a:rPr lang="pt-BR" sz="2100" dirty="0"/>
              <a:t>3. Ademais, no caso dos autos houve apropriação indevida de designação e de conhecimento do mercado no qual atua a autora para concorrer deslealmente com esta, prestando serviço similar, aproveitando-se daqueles elementos para tanto. Inteligência do art. 195 da Lei n. 9.279/96</a:t>
            </a:r>
            <a:r>
              <a:rPr lang="pt-BR" sz="2100" dirty="0" smtClean="0"/>
              <a:t>.”</a:t>
            </a:r>
            <a:endParaRPr lang="it-IT" sz="2100" b="1" dirty="0" smtClean="0"/>
          </a:p>
          <a:p>
            <a:pPr marL="0" indent="0" algn="just">
              <a:buNone/>
            </a:pPr>
            <a:endParaRPr lang="pt-BR" sz="2100" dirty="0" smtClean="0"/>
          </a:p>
          <a:p>
            <a:pPr marL="0" indent="0" algn="just">
              <a:buNone/>
            </a:pPr>
            <a:r>
              <a:rPr lang="pt-BR" sz="2100" dirty="0" smtClean="0"/>
              <a:t>(...) houve </a:t>
            </a:r>
            <a:r>
              <a:rPr lang="pt-BR" sz="2100" dirty="0"/>
              <a:t>sim utilização de informações, obtidas pela experiência da requerente na organização e realização do evento, </a:t>
            </a:r>
            <a:r>
              <a:rPr lang="pt-BR" sz="2100" b="1" u="sng" dirty="0"/>
              <a:t>pois a parte ré tinha acesso a informações privilegiadas tanto por efeito da </a:t>
            </a:r>
            <a:r>
              <a:rPr lang="pt-BR" sz="2100" b="1" u="sng" dirty="0" err="1"/>
              <a:t>due</a:t>
            </a:r>
            <a:r>
              <a:rPr lang="pt-BR" sz="2100" b="1" u="sng" dirty="0"/>
              <a:t> </a:t>
            </a:r>
            <a:r>
              <a:rPr lang="pt-BR" sz="2100" b="1" u="sng" dirty="0" err="1"/>
              <a:t>diligence</a:t>
            </a:r>
            <a:r>
              <a:rPr lang="pt-BR" sz="2100" dirty="0"/>
              <a:t> quanto do contrato de divulgação/comercialização de cotas, queria adquirir a empresa requerente e contratar o sócio-gerente visando exatamente acelerar sua entrada no mercado e mesmo a obtenção de liderança</a:t>
            </a:r>
            <a:r>
              <a:rPr lang="pt-BR" sz="2100" dirty="0" smtClean="0"/>
              <a:t>, soube que </a:t>
            </a:r>
            <a:r>
              <a:rPr lang="pt-BR" sz="2100" dirty="0"/>
              <a:t>a autora não tinha registro da marca vinculada ao evento e então promoveu seu próprio evento, extremamente similar em sua estrutura e organização, sem necessidade de adquirir a empresa ou contratar seu sócio, lançando tal evento para ocorrer pouco tempo antes do da autora, o qual de um modo ou outro sofreu algum prejuízo ou esvaziamento, o que seria inevitável em virtude da proximidade de datas. </a:t>
            </a:r>
            <a:endParaRPr lang="it-IT" sz="2100" b="1" dirty="0"/>
          </a:p>
          <a:p>
            <a:pPr marL="0" indent="0" algn="just">
              <a:buNone/>
            </a:pPr>
            <a:endParaRPr lang="it-IT" sz="1800" b="1" dirty="0"/>
          </a:p>
          <a:p>
            <a:pPr marL="0" indent="0" algn="just">
              <a:buNone/>
            </a:pPr>
            <a:r>
              <a:rPr lang="it-IT" sz="1800" dirty="0" smtClean="0"/>
              <a:t>TJRS, Apelação civel </a:t>
            </a:r>
            <a:r>
              <a:rPr lang="pt-BR" sz="1800" dirty="0"/>
              <a:t>Nº </a:t>
            </a:r>
            <a:r>
              <a:rPr lang="pt-BR" sz="1800" dirty="0" smtClean="0"/>
              <a:t>70054241435, REL. </a:t>
            </a:r>
            <a:r>
              <a:rPr lang="it-IT" sz="1800" dirty="0" smtClean="0"/>
              <a:t>DR</a:t>
            </a:r>
            <a:r>
              <a:rPr lang="it-IT" sz="1800" dirty="0"/>
              <a:t>. </a:t>
            </a:r>
            <a:r>
              <a:rPr lang="pt-BR" sz="1800" dirty="0"/>
              <a:t>JORGE LUIZ LOPES DO CANTO</a:t>
            </a:r>
            <a:r>
              <a:rPr lang="it-IT" sz="1800" dirty="0" smtClean="0"/>
              <a:t>, </a:t>
            </a:r>
            <a:r>
              <a:rPr lang="pt-BR" sz="1800" dirty="0" smtClean="0"/>
              <a:t>Porto </a:t>
            </a:r>
            <a:r>
              <a:rPr lang="pt-BR" sz="1800" dirty="0"/>
              <a:t>Alegre, 27 de novembro de 2013. </a:t>
            </a: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680959162"/>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19</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23836755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spcBef>
                <a:spcPct val="0"/>
              </a:spcBef>
              <a:buFont typeface="Wingdings 2" charset="2"/>
              <a:buNone/>
            </a:pPr>
            <a:endParaRPr lang="pt-BR" sz="1800" dirty="0" smtClean="0"/>
          </a:p>
          <a:p>
            <a:pPr marL="0" indent="0" algn="just">
              <a:spcBef>
                <a:spcPct val="0"/>
              </a:spcBef>
              <a:buNone/>
            </a:pPr>
            <a:r>
              <a:rPr lang="pt-BR" sz="2000" b="1" dirty="0" smtClean="0"/>
              <a:t>Motivos para a aquisição/venda de empresas</a:t>
            </a:r>
            <a:r>
              <a:rPr lang="pt-BR" sz="2000" dirty="0" smtClean="0"/>
              <a:t>:</a:t>
            </a:r>
          </a:p>
          <a:p>
            <a:pPr marL="0" indent="0" algn="just">
              <a:spcBef>
                <a:spcPct val="0"/>
              </a:spcBef>
              <a:buNone/>
            </a:pPr>
            <a:endParaRPr lang="pt-BR" sz="2000" dirty="0"/>
          </a:p>
          <a:p>
            <a:pPr algn="just">
              <a:spcBef>
                <a:spcPct val="0"/>
              </a:spcBef>
              <a:buFontTx/>
              <a:buChar char="-"/>
            </a:pPr>
            <a:r>
              <a:rPr lang="pt-BR" sz="2000" dirty="0" smtClean="0"/>
              <a:t>Acesso a novos mercados e atividades;</a:t>
            </a:r>
          </a:p>
          <a:p>
            <a:pPr algn="just">
              <a:spcBef>
                <a:spcPct val="0"/>
              </a:spcBef>
              <a:buFontTx/>
              <a:buChar char="-"/>
            </a:pPr>
            <a:r>
              <a:rPr lang="pt-BR" sz="2000" dirty="0" smtClean="0"/>
              <a:t>Internacionalização das atividades;</a:t>
            </a:r>
          </a:p>
          <a:p>
            <a:pPr algn="just">
              <a:spcBef>
                <a:spcPct val="0"/>
              </a:spcBef>
              <a:buFontTx/>
              <a:buChar char="-"/>
            </a:pPr>
            <a:r>
              <a:rPr lang="pt-BR" sz="2000" dirty="0" smtClean="0"/>
              <a:t>Redirecionamento estratégico;</a:t>
            </a:r>
          </a:p>
          <a:p>
            <a:pPr algn="just">
              <a:spcBef>
                <a:spcPct val="0"/>
              </a:spcBef>
              <a:buFontTx/>
              <a:buChar char="-"/>
            </a:pPr>
            <a:r>
              <a:rPr lang="pt-BR" sz="2000" dirty="0" smtClean="0"/>
              <a:t>Crescimento;</a:t>
            </a:r>
          </a:p>
          <a:p>
            <a:pPr algn="just">
              <a:spcBef>
                <a:spcPct val="0"/>
              </a:spcBef>
              <a:buFontTx/>
              <a:buChar char="-"/>
            </a:pPr>
            <a:r>
              <a:rPr lang="pt-BR" sz="2000" dirty="0" smtClean="0"/>
              <a:t>Aumento do </a:t>
            </a:r>
            <a:r>
              <a:rPr lang="pt-BR" sz="2000" dirty="0" err="1" smtClean="0"/>
              <a:t>market</a:t>
            </a:r>
            <a:r>
              <a:rPr lang="pt-BR" sz="2000" dirty="0" smtClean="0"/>
              <a:t> </a:t>
            </a:r>
            <a:r>
              <a:rPr lang="pt-BR" sz="2000" dirty="0" err="1" smtClean="0"/>
              <a:t>share</a:t>
            </a:r>
            <a:r>
              <a:rPr lang="pt-BR" sz="2000" dirty="0" smtClean="0"/>
              <a:t>;</a:t>
            </a:r>
          </a:p>
          <a:p>
            <a:pPr algn="just">
              <a:spcBef>
                <a:spcPct val="0"/>
              </a:spcBef>
              <a:buFontTx/>
              <a:buChar char="-"/>
            </a:pPr>
            <a:r>
              <a:rPr lang="pt-BR" sz="2000" dirty="0" smtClean="0"/>
              <a:t>Obtenção de tecnologia/ativos;</a:t>
            </a:r>
          </a:p>
          <a:p>
            <a:pPr algn="just">
              <a:spcBef>
                <a:spcPct val="0"/>
              </a:spcBef>
              <a:buFontTx/>
              <a:buChar char="-"/>
            </a:pPr>
            <a:r>
              <a:rPr lang="pt-BR" sz="2000" dirty="0" smtClean="0"/>
              <a:t>Obtenção de economias operacionais/financeiras;</a:t>
            </a:r>
          </a:p>
          <a:p>
            <a:pPr algn="just">
              <a:spcBef>
                <a:spcPct val="0"/>
              </a:spcBef>
              <a:buFontTx/>
              <a:buChar char="-"/>
            </a:pPr>
            <a:r>
              <a:rPr lang="pt-BR" sz="2000" dirty="0" smtClean="0"/>
              <a:t>Combinação de recursos;</a:t>
            </a:r>
          </a:p>
          <a:p>
            <a:pPr algn="just">
              <a:spcBef>
                <a:spcPct val="0"/>
              </a:spcBef>
              <a:buFontTx/>
              <a:buChar char="-"/>
            </a:pPr>
            <a:r>
              <a:rPr lang="pt-BR" sz="2000" dirty="0" smtClean="0"/>
              <a:t>Utilização de fundos disponíveis.</a:t>
            </a:r>
          </a:p>
          <a:p>
            <a:pPr marL="0" indent="0" algn="just">
              <a:spcBef>
                <a:spcPct val="0"/>
              </a:spcBef>
              <a:buNone/>
            </a:pPr>
            <a:r>
              <a:rPr lang="pt-BR" sz="2400" b="1" dirty="0" smtClean="0">
                <a:latin typeface="Baskerville Old Face" charset="0"/>
              </a:rPr>
              <a:t> </a:t>
            </a:r>
          </a:p>
          <a:p>
            <a:pPr marL="0" indent="0" algn="just">
              <a:spcBef>
                <a:spcPct val="0"/>
              </a:spcBef>
            </a:pPr>
            <a:endParaRPr lang="pt-BR" sz="2400" b="1" dirty="0" smtClean="0">
              <a:latin typeface="Baskerville Old Face" charset="0"/>
            </a:endParaRPr>
          </a:p>
          <a:p>
            <a:pPr marL="0" indent="0" algn="ctr">
              <a:spcBef>
                <a:spcPct val="0"/>
              </a:spcBef>
              <a:buNone/>
            </a:pPr>
            <a:endParaRPr lang="pt-BR" sz="2400" b="1" dirty="0" smtClean="0">
              <a:latin typeface="Baskerville Old Face" charset="0"/>
            </a:endParaRPr>
          </a:p>
          <a:p>
            <a:pPr marL="0" indent="0" algn="just">
              <a:spcBef>
                <a:spcPct val="0"/>
              </a:spcBef>
              <a:buFontTx/>
              <a:buChar char="-"/>
            </a:pPr>
            <a:endParaRPr lang="pt-BR" sz="2000" dirty="0" smtClean="0">
              <a:latin typeface="Baskerville Old Face" pitchFamily="18"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509151393"/>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2</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3" cstate="print">
            <a:extLst>
              <a:ext uri="{28A0092B-C50C-407E-A947-70E740481C1C}">
                <a14:useLocalDpi xmlns:a14="http://schemas.microsoft.com/office/drawing/2010/main" val="0"/>
              </a:ext>
            </a:extLst>
          </a:blip>
          <a:stretch>
            <a:fillRect/>
          </a:stretch>
        </p:blipFill>
        <p:spPr>
          <a:xfrm>
            <a:off x="5004048" y="6165304"/>
            <a:ext cx="4089950" cy="633412"/>
          </a:xfrm>
          <a:prstGeom prst="rect">
            <a:avLst/>
          </a:prstGeom>
        </p:spPr>
      </p:pic>
      <p:sp>
        <p:nvSpPr>
          <p:cNvPr id="8" name="CaixaDeTexto 7"/>
          <p:cNvSpPr txBox="1"/>
          <p:nvPr/>
        </p:nvSpPr>
        <p:spPr>
          <a:xfrm>
            <a:off x="611560" y="908720"/>
            <a:ext cx="7632848" cy="7125027"/>
          </a:xfrm>
          <a:prstGeom prst="rect">
            <a:avLst/>
          </a:prstGeom>
          <a:noFill/>
        </p:spPr>
        <p:txBody>
          <a:bodyPr wrap="square">
            <a:spAutoFit/>
          </a:bodyPr>
          <a:lstStyle/>
          <a:p>
            <a:pPr algn="ctr"/>
            <a:endParaRPr lang="pt-BR" b="1" dirty="0" smtClean="0">
              <a:latin typeface="Baskerville Old Face" charset="0"/>
              <a:cs typeface="Times New Roman" charset="0"/>
            </a:endParaRPr>
          </a:p>
          <a:p>
            <a:pPr algn="ctr"/>
            <a:endParaRPr lang="pt-BR" b="1" dirty="0" smtClean="0">
              <a:latin typeface="Baskerville Old Face" charset="0"/>
              <a:cs typeface="Times New Roman" charset="0"/>
            </a:endParaRPr>
          </a:p>
          <a:p>
            <a:pPr algn="ctr"/>
            <a:r>
              <a:rPr lang="pt-BR" sz="2500" b="1" dirty="0" smtClean="0">
                <a:latin typeface="Lucida Sans Unicode (Corpo)"/>
                <a:cs typeface="Times New Roman" charset="0"/>
              </a:rPr>
              <a:t>OBRIGADO!</a:t>
            </a:r>
            <a:endParaRPr lang="pt-BR" b="1" dirty="0" smtClean="0">
              <a:latin typeface="Baskerville Old Face" charset="0"/>
              <a:cs typeface="Times New Roman" charset="0"/>
            </a:endParaRPr>
          </a:p>
          <a:p>
            <a:pPr algn="ctr"/>
            <a:endParaRPr lang="pt-BR" dirty="0" smtClean="0">
              <a:latin typeface="Baskerville Old Face" charset="0"/>
              <a:cs typeface="Times New Roman" charset="0"/>
            </a:endParaRPr>
          </a:p>
          <a:p>
            <a:pPr algn="ctr"/>
            <a:r>
              <a:rPr lang="pt-BR" dirty="0" smtClean="0">
                <a:latin typeface="Baskerville Old Face" charset="0"/>
                <a:cs typeface="Times New Roman" charset="0"/>
              </a:rPr>
              <a:t>Beate Christine Boltz e José Pedro Pacheco do Amaral</a:t>
            </a:r>
          </a:p>
          <a:p>
            <a:pPr algn="ctr" eaLnBrk="0" hangingPunct="0">
              <a:defRPr/>
            </a:pPr>
            <a:endParaRPr lang="pt-BR" cap="small" dirty="0" smtClean="0">
              <a:latin typeface="Baskerville Old Face" pitchFamily="18" charset="0"/>
              <a:ea typeface="Times New Roman" pitchFamily="18" charset="0"/>
              <a:cs typeface="Times New Roman" pitchFamily="18" charset="0"/>
            </a:endParaRPr>
          </a:p>
          <a:p>
            <a:pPr algn="ctr" eaLnBrk="0" hangingPunct="0">
              <a:defRPr/>
            </a:pPr>
            <a:r>
              <a:rPr lang="pt-BR" cap="small" dirty="0" smtClean="0">
                <a:latin typeface="Baskerville Old Face" pitchFamily="18" charset="0"/>
                <a:ea typeface="Times New Roman" pitchFamily="18" charset="0"/>
                <a:cs typeface="Times New Roman" pitchFamily="18" charset="0"/>
              </a:rPr>
              <a:t>	     Direto</a:t>
            </a:r>
            <a:r>
              <a:rPr lang="pt-BR" cap="small" dirty="0">
                <a:latin typeface="Baskerville Old Face" pitchFamily="18" charset="0"/>
                <a:ea typeface="Times New Roman" pitchFamily="18" charset="0"/>
                <a:cs typeface="Times New Roman" pitchFamily="18" charset="0"/>
              </a:rPr>
              <a:t>: +55 (11) </a:t>
            </a:r>
            <a:r>
              <a:rPr lang="pt-BR" cap="small" dirty="0" smtClean="0">
                <a:latin typeface="Baskerville Old Face" pitchFamily="18" charset="0"/>
                <a:ea typeface="Times New Roman" pitchFamily="18" charset="0"/>
                <a:cs typeface="Times New Roman" pitchFamily="18" charset="0"/>
              </a:rPr>
              <a:t>3463-6385 </a:t>
            </a:r>
            <a:r>
              <a:rPr lang="pt-BR" cap="small" dirty="0">
                <a:latin typeface="Baskerville Old Face" pitchFamily="18" charset="0"/>
                <a:ea typeface="Times New Roman" pitchFamily="18" charset="0"/>
                <a:cs typeface="Times New Roman" pitchFamily="18" charset="0"/>
              </a:rPr>
              <a:t>e </a:t>
            </a:r>
            <a:r>
              <a:rPr lang="pt-BR" cap="small" dirty="0" smtClean="0">
                <a:latin typeface="Baskerville Old Face" pitchFamily="18" charset="0"/>
                <a:ea typeface="Times New Roman" pitchFamily="18" charset="0"/>
                <a:cs typeface="Times New Roman" pitchFamily="18" charset="0"/>
              </a:rPr>
              <a:t>3463-6376</a:t>
            </a:r>
          </a:p>
          <a:p>
            <a:pPr algn="ctr" eaLnBrk="0" hangingPunct="0">
              <a:defRPr/>
            </a:pPr>
            <a:r>
              <a:rPr lang="pt-BR" cap="small" dirty="0" err="1" smtClean="0">
                <a:latin typeface="Baskerville Old Face" pitchFamily="18" charset="0"/>
                <a:ea typeface="Times New Roman" pitchFamily="18" charset="0"/>
                <a:cs typeface="Times New Roman" pitchFamily="18" charset="0"/>
              </a:rPr>
              <a:t>Pabx</a:t>
            </a:r>
            <a:r>
              <a:rPr lang="pt-BR" cap="small" dirty="0" smtClean="0">
                <a:latin typeface="Baskerville Old Face" pitchFamily="18" charset="0"/>
                <a:ea typeface="Times New Roman" pitchFamily="18" charset="0"/>
                <a:cs typeface="Times New Roman" pitchFamily="18" charset="0"/>
              </a:rPr>
              <a:t>:     +55 (11) 3463-6363</a:t>
            </a:r>
            <a:br>
              <a:rPr lang="pt-BR" cap="small" dirty="0" smtClean="0">
                <a:latin typeface="Baskerville Old Face" pitchFamily="18" charset="0"/>
                <a:ea typeface="Times New Roman" pitchFamily="18" charset="0"/>
                <a:cs typeface="Times New Roman" pitchFamily="18" charset="0"/>
              </a:rPr>
            </a:br>
            <a:r>
              <a:rPr lang="pt-BR" cap="small" dirty="0" smtClean="0">
                <a:latin typeface="Baskerville Old Face" pitchFamily="18" charset="0"/>
                <a:ea typeface="Times New Roman" pitchFamily="18" charset="0"/>
                <a:cs typeface="Times New Roman" pitchFamily="18" charset="0"/>
              </a:rPr>
              <a:t>Fax:       +55 (11)  3463-6390</a:t>
            </a:r>
          </a:p>
          <a:p>
            <a:pPr algn="ctr" eaLnBrk="0" hangingPunct="0">
              <a:defRPr/>
            </a:pPr>
            <a:endParaRPr lang="pt-BR" cap="small" dirty="0" smtClean="0">
              <a:solidFill>
                <a:srgbClr val="66CCFF"/>
              </a:solidFill>
              <a:latin typeface="Baskerville Old Face" pitchFamily="18" charset="0"/>
              <a:ea typeface="Times New Roman" pitchFamily="18" charset="0"/>
              <a:cs typeface="Times New Roman" pitchFamily="18" charset="0"/>
              <a:hlinkClick r:id="rId4"/>
            </a:endParaRPr>
          </a:p>
          <a:p>
            <a:pPr algn="ctr" eaLnBrk="0" hangingPunct="0">
              <a:defRPr/>
            </a:pPr>
            <a:r>
              <a:rPr lang="pt-BR" cap="small" dirty="0" smtClean="0">
                <a:solidFill>
                  <a:srgbClr val="66CCFF"/>
                </a:solidFill>
                <a:latin typeface="Baskerville Old Face" pitchFamily="18" charset="0"/>
                <a:ea typeface="Times New Roman" pitchFamily="18" charset="0"/>
                <a:cs typeface="Times New Roman" pitchFamily="18" charset="0"/>
                <a:hlinkClick r:id="rId4"/>
              </a:rPr>
              <a:t>bcb@boltzadvogados.com.br</a:t>
            </a:r>
            <a:endParaRPr lang="pt-BR" cap="small" dirty="0">
              <a:solidFill>
                <a:srgbClr val="66CCFF"/>
              </a:solidFill>
              <a:latin typeface="Baskerville Old Face" pitchFamily="18" charset="0"/>
              <a:ea typeface="Times New Roman" pitchFamily="18" charset="0"/>
              <a:cs typeface="Times New Roman" pitchFamily="18" charset="0"/>
              <a:hlinkClick r:id="rId4"/>
            </a:endParaRPr>
          </a:p>
          <a:p>
            <a:pPr algn="ctr" fontAlgn="auto">
              <a:spcBef>
                <a:spcPts val="0"/>
              </a:spcBef>
              <a:spcAft>
                <a:spcPts val="0"/>
              </a:spcAft>
              <a:defRPr/>
            </a:pPr>
            <a:r>
              <a:rPr lang="pt-BR" cap="small" dirty="0" smtClean="0">
                <a:solidFill>
                  <a:srgbClr val="66CCFF"/>
                </a:solidFill>
                <a:latin typeface="Baskerville Old Face" pitchFamily="18" charset="0"/>
                <a:ea typeface="Times New Roman" pitchFamily="18" charset="0"/>
                <a:cs typeface="Times New Roman" pitchFamily="18" charset="0"/>
                <a:hlinkClick r:id="rId4"/>
              </a:rPr>
              <a:t>josepedro@boltzadvogados.com.br</a:t>
            </a:r>
          </a:p>
          <a:p>
            <a:pPr algn="ctr" fontAlgn="auto">
              <a:spcBef>
                <a:spcPts val="0"/>
              </a:spcBef>
              <a:spcAft>
                <a:spcPts val="0"/>
              </a:spcAft>
              <a:defRPr/>
            </a:pPr>
            <a:r>
              <a:rPr lang="pt-BR" u="sng" cap="small" dirty="0" smtClean="0">
                <a:solidFill>
                  <a:srgbClr val="66CCFF"/>
                </a:solidFill>
                <a:latin typeface="Baskerville Old Face" pitchFamily="18" charset="0"/>
                <a:ea typeface="Times New Roman" pitchFamily="18" charset="0"/>
                <a:cs typeface="Times New Roman" pitchFamily="18" charset="0"/>
                <a:hlinkClick r:id="rId5"/>
              </a:rPr>
              <a:t>www.boltzadvogados.com.br</a:t>
            </a:r>
            <a:endParaRPr lang="pt-BR" u="sng" cap="small" dirty="0" smtClean="0">
              <a:solidFill>
                <a:srgbClr val="66CCFF"/>
              </a:solidFill>
              <a:latin typeface="Baskerville Old Face" pitchFamily="18" charset="0"/>
              <a:ea typeface="Times New Roman" pitchFamily="18" charset="0"/>
              <a:cs typeface="Times New Roman" pitchFamily="18" charset="0"/>
            </a:endParaRPr>
          </a:p>
          <a:p>
            <a:pPr algn="ctr" fontAlgn="auto">
              <a:spcBef>
                <a:spcPts val="0"/>
              </a:spcBef>
              <a:spcAft>
                <a:spcPts val="0"/>
              </a:spcAft>
              <a:defRPr/>
            </a:pPr>
            <a:endParaRPr lang="pt-BR" u="sng" cap="small" dirty="0" smtClean="0">
              <a:solidFill>
                <a:srgbClr val="66CCFF"/>
              </a:solidFill>
              <a:latin typeface="Baskerville Old Face" pitchFamily="18" charset="0"/>
              <a:ea typeface="Times New Roman" pitchFamily="18" charset="0"/>
              <a:cs typeface="Times New Roman" pitchFamily="18" charset="0"/>
            </a:endParaRPr>
          </a:p>
          <a:p>
            <a:pPr algn="ctr" fontAlgn="auto">
              <a:spcBef>
                <a:spcPts val="0"/>
              </a:spcBef>
              <a:spcAft>
                <a:spcPts val="0"/>
              </a:spcAft>
              <a:defRPr/>
            </a:pPr>
            <a:endParaRPr lang="pt-BR" u="sng" cap="small" dirty="0" smtClean="0">
              <a:solidFill>
                <a:srgbClr val="66CCFF"/>
              </a:solidFill>
              <a:latin typeface="Baskerville Old Face" pitchFamily="18" charset="0"/>
              <a:ea typeface="Times New Roman" pitchFamily="18" charset="0"/>
              <a:cs typeface="Times New Roman" pitchFamily="18" charset="0"/>
            </a:endParaRPr>
          </a:p>
          <a:p>
            <a:pPr algn="ctr" fontAlgn="auto">
              <a:spcBef>
                <a:spcPts val="0"/>
              </a:spcBef>
              <a:spcAft>
                <a:spcPts val="0"/>
              </a:spcAft>
              <a:defRPr/>
            </a:pPr>
            <a:endParaRPr lang="pt-BR" u="sng" cap="small" dirty="0" smtClean="0">
              <a:solidFill>
                <a:srgbClr val="66CCFF"/>
              </a:solidFill>
              <a:latin typeface="Baskerville Old Face" pitchFamily="18" charset="0"/>
              <a:ea typeface="Times New Roman" pitchFamily="18" charset="0"/>
              <a:cs typeface="Times New Roman" pitchFamily="18" charset="0"/>
            </a:endParaRPr>
          </a:p>
          <a:p>
            <a:pPr algn="ctr" fontAlgn="auto">
              <a:spcBef>
                <a:spcPts val="0"/>
              </a:spcBef>
              <a:spcAft>
                <a:spcPts val="0"/>
              </a:spcAft>
              <a:defRPr/>
            </a:pPr>
            <a:endParaRPr lang="pt-BR" u="sng" cap="small" dirty="0" smtClean="0">
              <a:solidFill>
                <a:srgbClr val="66CCFF"/>
              </a:solidFill>
              <a:latin typeface="Baskerville Old Face" pitchFamily="18" charset="0"/>
              <a:ea typeface="Times New Roman" pitchFamily="18" charset="0"/>
              <a:cs typeface="Times New Roman" pitchFamily="18" charset="0"/>
            </a:endParaRPr>
          </a:p>
          <a:p>
            <a:pPr algn="ctr" fontAlgn="auto">
              <a:spcBef>
                <a:spcPts val="0"/>
              </a:spcBef>
              <a:spcAft>
                <a:spcPts val="0"/>
              </a:spcAft>
              <a:defRPr/>
            </a:pPr>
            <a:endParaRPr lang="pt-BR" u="sng" cap="small" dirty="0" smtClean="0">
              <a:solidFill>
                <a:srgbClr val="66CCFF"/>
              </a:solidFill>
              <a:latin typeface="Baskerville Old Face" pitchFamily="18" charset="0"/>
              <a:ea typeface="Times New Roman" pitchFamily="18" charset="0"/>
              <a:cs typeface="Times New Roman" pitchFamily="18" charset="0"/>
            </a:endParaRPr>
          </a:p>
          <a:p>
            <a:pPr algn="ctr" fontAlgn="auto">
              <a:spcBef>
                <a:spcPts val="0"/>
              </a:spcBef>
              <a:spcAft>
                <a:spcPts val="0"/>
              </a:spcAft>
              <a:defRPr/>
            </a:pPr>
            <a:endParaRPr lang="pt-BR" u="sng" cap="small" dirty="0" smtClean="0">
              <a:solidFill>
                <a:srgbClr val="66CCFF"/>
              </a:solidFill>
              <a:latin typeface="Baskerville Old Face" pitchFamily="18" charset="0"/>
              <a:cs typeface="Times New Roman" pitchFamily="18" charset="0"/>
            </a:endParaRPr>
          </a:p>
          <a:p>
            <a:pPr algn="ctr" fontAlgn="auto">
              <a:spcBef>
                <a:spcPts val="0"/>
              </a:spcBef>
              <a:spcAft>
                <a:spcPts val="0"/>
              </a:spcAft>
              <a:defRPr/>
            </a:pPr>
            <a:endParaRPr lang="pt-BR" dirty="0" smtClean="0"/>
          </a:p>
          <a:p>
            <a:pPr algn="ctr" eaLnBrk="0" hangingPunct="0">
              <a:defRPr/>
            </a:pPr>
            <a:endParaRPr lang="pt-BR" cap="small" dirty="0" smtClean="0">
              <a:latin typeface="Baskerville Old Face" pitchFamily="18" charset="0"/>
              <a:ea typeface="Times New Roman" pitchFamily="18" charset="0"/>
              <a:cs typeface="Times New Roman" pitchFamily="18" charset="0"/>
            </a:endParaRPr>
          </a:p>
          <a:p>
            <a:pPr algn="ctr" eaLnBrk="0" hangingPunct="0">
              <a:defRPr/>
            </a:pPr>
            <a:endParaRPr lang="pt-BR" cap="small" dirty="0">
              <a:latin typeface="Baskerville Old Face" pitchFamily="18" charset="0"/>
              <a:ea typeface="Times New Roman" pitchFamily="18" charset="0"/>
              <a:cs typeface="Times New Roman" pitchFamily="18" charset="0"/>
            </a:endParaRPr>
          </a:p>
          <a:p>
            <a:pPr algn="ctr" eaLnBrk="0" hangingPunct="0">
              <a:defRPr/>
            </a:pPr>
            <a:r>
              <a:rPr lang="pt-BR" cap="small" dirty="0">
                <a:latin typeface="Baskerville Old Face" pitchFamily="18" charset="0"/>
                <a:ea typeface="Times New Roman" pitchFamily="18" charset="0"/>
                <a:cs typeface="Times New Roman" pitchFamily="18" charset="0"/>
              </a:rPr>
              <a:t/>
            </a:r>
            <a:br>
              <a:rPr lang="pt-BR" cap="small" dirty="0">
                <a:latin typeface="Baskerville Old Face" pitchFamily="18" charset="0"/>
                <a:ea typeface="Times New Roman" pitchFamily="18" charset="0"/>
                <a:cs typeface="Times New Roman" pitchFamily="18" charset="0"/>
              </a:rPr>
            </a:br>
            <a:endParaRPr lang="pt-BR" cap="small" dirty="0">
              <a:solidFill>
                <a:srgbClr val="66CCFF"/>
              </a:solidFill>
              <a:latin typeface="Baskerville Old Face" pitchFamily="18" charset="0"/>
              <a:cs typeface="Arial" pitchFamily="34" charset="0"/>
            </a:endParaRPr>
          </a:p>
          <a:p>
            <a:pPr algn="ctr" fontAlgn="auto">
              <a:spcBef>
                <a:spcPts val="0"/>
              </a:spcBef>
              <a:spcAft>
                <a:spcPts val="0"/>
              </a:spcAft>
              <a:defRPr/>
            </a:pPr>
            <a:endParaRPr lang="pt-BR" dirty="0">
              <a:latin typeface="+mn-lt"/>
              <a:cs typeface="+mn-cs"/>
            </a:endParaRPr>
          </a:p>
        </p:txBody>
      </p:sp>
      <p:pic>
        <p:nvPicPr>
          <p:cNvPr id="9" name="Imagem 8" descr="C:\Users\Marina\AppData\Local\Microsoft\Windows\Temporary Internet Files\Content.Outlook\Q0L4OMF8\BBH (3).jpg"/>
          <p:cNvPicPr/>
          <p:nvPr/>
        </p:nvPicPr>
        <p:blipFill>
          <a:blip r:embed="rId6" cstate="print"/>
          <a:srcRect/>
          <a:stretch>
            <a:fillRect/>
          </a:stretch>
        </p:blipFill>
        <p:spPr bwMode="auto">
          <a:xfrm>
            <a:off x="2699792" y="4930273"/>
            <a:ext cx="3744415" cy="1008112"/>
          </a:xfrm>
          <a:prstGeom prst="rect">
            <a:avLst/>
          </a:prstGeom>
          <a:noFill/>
          <a:ln w="9525">
            <a:noFill/>
            <a:miter lim="800000"/>
            <a:headEnd/>
            <a:tailEnd/>
          </a:ln>
        </p:spPr>
      </p:pic>
      <p:sp>
        <p:nvSpPr>
          <p:cNvPr id="2" name="Espaço Reservado para Número de Slide 1"/>
          <p:cNvSpPr>
            <a:spLocks noGrp="1"/>
          </p:cNvSpPr>
          <p:nvPr>
            <p:ph type="sldNum" sz="quarter" idx="12"/>
          </p:nvPr>
        </p:nvSpPr>
        <p:spPr/>
        <p:txBody>
          <a:bodyPr/>
          <a:lstStyle/>
          <a:p>
            <a:fld id="{74438A4E-A340-4741-BEA4-209404129C44}" type="slidenum">
              <a:rPr lang="pt-BR" smtClean="0"/>
              <a:pPr/>
              <a:t>20</a:t>
            </a:fld>
            <a:endParaRPr lang="pt-BR"/>
          </a:p>
        </p:txBody>
      </p:sp>
    </p:spTree>
    <p:extLst>
      <p:ext uri="{BB962C8B-B14F-4D97-AF65-F5344CB8AC3E}">
        <p14:creationId xmlns:p14="http://schemas.microsoft.com/office/powerpoint/2010/main" val="9643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r>
              <a:rPr lang="pt-BR" sz="2400" b="1" i="1" dirty="0" err="1"/>
              <a:t>Due</a:t>
            </a:r>
            <a:r>
              <a:rPr lang="pt-BR" sz="2400" b="1" i="1" dirty="0"/>
              <a:t> </a:t>
            </a:r>
            <a:r>
              <a:rPr lang="pt-BR" sz="2400" b="1" i="1" dirty="0" err="1"/>
              <a:t>diligence</a:t>
            </a:r>
            <a:r>
              <a:rPr lang="pt-BR" sz="2400" dirty="0"/>
              <a:t>: procedimento de auditoria</a:t>
            </a:r>
            <a:r>
              <a:rPr lang="pt-BR" sz="2400" dirty="0" smtClean="0"/>
              <a:t>.</a:t>
            </a:r>
            <a:endParaRPr lang="pt-BR" sz="2400" b="1" dirty="0" smtClean="0"/>
          </a:p>
          <a:p>
            <a:pPr marL="0" indent="0" algn="just">
              <a:buNone/>
            </a:pPr>
            <a:endParaRPr lang="pt-BR" sz="2400" b="1" dirty="0"/>
          </a:p>
          <a:p>
            <a:pPr marL="0" indent="0" algn="just">
              <a:buNone/>
            </a:pPr>
            <a:r>
              <a:rPr lang="pt-BR" sz="2400" b="1" dirty="0" smtClean="0"/>
              <a:t>Principais objetivos</a:t>
            </a:r>
            <a:r>
              <a:rPr lang="pt-BR" sz="2400" dirty="0" smtClean="0"/>
              <a:t>:</a:t>
            </a:r>
          </a:p>
          <a:p>
            <a:pPr marL="0" indent="0" algn="just">
              <a:buNone/>
            </a:pPr>
            <a:endParaRPr lang="pt-BR" sz="2400" dirty="0"/>
          </a:p>
          <a:p>
            <a:pPr algn="just">
              <a:buFontTx/>
              <a:buChar char="-"/>
            </a:pPr>
            <a:r>
              <a:rPr lang="pt-BR" sz="2400" dirty="0" smtClean="0"/>
              <a:t>Conhecer a real situação da empresa-alvo; </a:t>
            </a:r>
          </a:p>
          <a:p>
            <a:pPr algn="just">
              <a:buFontTx/>
              <a:buChar char="-"/>
            </a:pPr>
            <a:r>
              <a:rPr lang="pt-BR" sz="2400" dirty="0" smtClean="0"/>
              <a:t>Identificar passivos futuros;</a:t>
            </a:r>
          </a:p>
          <a:p>
            <a:pPr algn="just">
              <a:buFontTx/>
              <a:buChar char="-"/>
            </a:pPr>
            <a:r>
              <a:rPr lang="pt-BR" sz="2400" dirty="0" smtClean="0"/>
              <a:t>Avaliar a empresa-alvo.</a:t>
            </a:r>
          </a:p>
          <a:p>
            <a:pPr algn="just">
              <a:buFontTx/>
              <a:buChar char="-"/>
            </a:pPr>
            <a:endParaRPr lang="pt-BR" sz="2400" dirty="0"/>
          </a:p>
        </p:txBody>
      </p:sp>
      <p:graphicFrame>
        <p:nvGraphicFramePr>
          <p:cNvPr id="7" name="Diagrama 6"/>
          <p:cNvGraphicFramePr/>
          <p:nvPr>
            <p:extLst>
              <p:ext uri="{D42A27DB-BD31-4B8C-83A1-F6EECF244321}">
                <p14:modId xmlns:p14="http://schemas.microsoft.com/office/powerpoint/2010/main" val="2326755094"/>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3</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26637655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r>
              <a:rPr lang="pt-BR" sz="2400" b="1" dirty="0" smtClean="0"/>
              <a:t>As partes são livres para trocar qualquer tipo de informação no âmbito de uma aquisição de participação societária?</a:t>
            </a:r>
          </a:p>
          <a:p>
            <a:pPr marL="0" indent="0" algn="just">
              <a:buNone/>
            </a:pPr>
            <a:endParaRPr lang="pt-BR" sz="2400" b="1" dirty="0"/>
          </a:p>
          <a:p>
            <a:pPr marL="0" indent="0" algn="just">
              <a:buNone/>
            </a:pPr>
            <a:r>
              <a:rPr lang="pt-BR" sz="2400" b="1" dirty="0" smtClean="0"/>
              <a:t>E se aquisição não ocorrer, o potencial comprador poderá utilizar-se daquelas informações obtidas durante a </a:t>
            </a:r>
            <a:r>
              <a:rPr lang="pt-BR" sz="2400" b="1" dirty="0" err="1" smtClean="0"/>
              <a:t>due</a:t>
            </a:r>
            <a:r>
              <a:rPr lang="pt-BR" sz="2400" b="1" dirty="0" smtClean="0"/>
              <a:t> </a:t>
            </a:r>
            <a:r>
              <a:rPr lang="pt-BR" sz="2400" b="1" dirty="0" err="1" smtClean="0"/>
              <a:t>diligence</a:t>
            </a:r>
            <a:r>
              <a:rPr lang="pt-BR" sz="2400" b="1" dirty="0" smtClean="0"/>
              <a:t>?</a:t>
            </a:r>
          </a:p>
          <a:p>
            <a:pPr marL="0" indent="0" algn="just">
              <a:buNone/>
            </a:pPr>
            <a:endParaRPr lang="pt-BR" sz="2400" b="1" dirty="0"/>
          </a:p>
          <a:p>
            <a:pPr marL="0" indent="0" algn="just">
              <a:buNone/>
            </a:pPr>
            <a:endParaRPr lang="pt-BR" sz="2400" dirty="0" smtClean="0"/>
          </a:p>
          <a:p>
            <a:pPr marL="0" indent="0" algn="just">
              <a:buNone/>
            </a:pPr>
            <a:endParaRPr lang="pt-BR" sz="2400" dirty="0"/>
          </a:p>
          <a:p>
            <a:pPr algn="just">
              <a:buFontTx/>
              <a:buChar char="-"/>
            </a:pPr>
            <a:endParaRPr lang="pt-BR" sz="2400" dirty="0"/>
          </a:p>
        </p:txBody>
      </p:sp>
      <p:graphicFrame>
        <p:nvGraphicFramePr>
          <p:cNvPr id="7" name="Diagrama 6"/>
          <p:cNvGraphicFramePr/>
          <p:nvPr>
            <p:extLst>
              <p:ext uri="{D42A27DB-BD31-4B8C-83A1-F6EECF244321}">
                <p14:modId xmlns:p14="http://schemas.microsoft.com/office/powerpoint/2010/main" val="1254402143"/>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4</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2306915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lnSpcReduction="10000"/>
          </a:bodyPr>
          <a:lstStyle/>
          <a:p>
            <a:pPr marL="0" indent="0" algn="just">
              <a:buNone/>
            </a:pPr>
            <a:r>
              <a:rPr lang="pt-BR" sz="2400" b="1" dirty="0" smtClean="0"/>
              <a:t>Lei de defesa da concorrência:</a:t>
            </a:r>
          </a:p>
          <a:p>
            <a:pPr marL="0" indent="0" algn="just">
              <a:buNone/>
            </a:pPr>
            <a:endParaRPr lang="pt-BR" sz="2400" b="1" dirty="0" smtClean="0"/>
          </a:p>
          <a:p>
            <a:pPr marL="0" indent="0" algn="just">
              <a:buNone/>
            </a:pPr>
            <a:r>
              <a:rPr lang="pt-BR" sz="2400" dirty="0" smtClean="0"/>
              <a:t>- Proibição de trocas de informações </a:t>
            </a:r>
            <a:r>
              <a:rPr lang="pt-BR" sz="2400" dirty="0" smtClean="0"/>
              <a:t>sensíveis </a:t>
            </a:r>
            <a:r>
              <a:rPr lang="pt-BR" sz="2400" dirty="0"/>
              <a:t>que não </a:t>
            </a:r>
            <a:r>
              <a:rPr lang="pt-BR" sz="2400" dirty="0" smtClean="0"/>
              <a:t>sejam </a:t>
            </a:r>
            <a:r>
              <a:rPr lang="pt-BR" sz="2400" dirty="0"/>
              <a:t>estritamente </a:t>
            </a:r>
            <a:r>
              <a:rPr lang="pt-BR" sz="2400" dirty="0" smtClean="0"/>
              <a:t>necessárias </a:t>
            </a:r>
            <a:r>
              <a:rPr lang="pt-BR" sz="2400" dirty="0"/>
              <a:t>para a celebração do instrumento formal que vincule as partes</a:t>
            </a:r>
            <a:r>
              <a:rPr lang="pt-BR" sz="2400" dirty="0" smtClean="0"/>
              <a:t>.</a:t>
            </a:r>
            <a:endParaRPr lang="pt-BR" sz="2400" b="1" dirty="0" smtClean="0"/>
          </a:p>
          <a:p>
            <a:pPr marL="0" indent="0" algn="just">
              <a:buNone/>
            </a:pPr>
            <a:endParaRPr lang="pt-BR" sz="2400" b="1" dirty="0" smtClean="0"/>
          </a:p>
          <a:p>
            <a:pPr marL="0" indent="0" algn="just">
              <a:buNone/>
            </a:pPr>
            <a:endParaRPr lang="pt-BR" sz="2400" b="1" dirty="0"/>
          </a:p>
          <a:p>
            <a:pPr marL="0" indent="0" algn="just">
              <a:buNone/>
            </a:pPr>
            <a:r>
              <a:rPr lang="pt-BR" sz="2400" b="1" dirty="0" smtClean="0"/>
              <a:t>Repressão à concorrência desleal:</a:t>
            </a:r>
            <a:endParaRPr lang="pt-BR" sz="2400" b="1" dirty="0"/>
          </a:p>
          <a:p>
            <a:pPr marL="0" indent="0" algn="just">
              <a:buNone/>
            </a:pPr>
            <a:endParaRPr lang="pt-BR" sz="2400" b="1" dirty="0" smtClean="0"/>
          </a:p>
          <a:p>
            <a:pPr marL="0" indent="0" algn="just">
              <a:buNone/>
            </a:pPr>
            <a:r>
              <a:rPr lang="pt-BR" sz="2400" dirty="0" smtClean="0"/>
              <a:t>- Proibição de utilização de informações confidenciais (sem autorização), a que teve acesso mediante relação contratual. </a:t>
            </a:r>
            <a:endParaRPr lang="pt-BR" sz="2400" dirty="0"/>
          </a:p>
          <a:p>
            <a:pPr algn="just">
              <a:buFontTx/>
              <a:buChar char="-"/>
            </a:pPr>
            <a:endParaRPr lang="pt-BR" sz="2400" dirty="0"/>
          </a:p>
        </p:txBody>
      </p:sp>
      <p:graphicFrame>
        <p:nvGraphicFramePr>
          <p:cNvPr id="7" name="Diagrama 6"/>
          <p:cNvGraphicFramePr/>
          <p:nvPr>
            <p:extLst>
              <p:ext uri="{D42A27DB-BD31-4B8C-83A1-F6EECF244321}">
                <p14:modId xmlns:p14="http://schemas.microsoft.com/office/powerpoint/2010/main" val="364639119"/>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5</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1562488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fontScale="92500"/>
          </a:bodyPr>
          <a:lstStyle/>
          <a:p>
            <a:pPr marL="0" indent="0" algn="just">
              <a:buNone/>
            </a:pPr>
            <a:endParaRPr lang="pt-BR" sz="1800" dirty="0" smtClean="0">
              <a:latin typeface="Baskerville Old Face" charset="0"/>
            </a:endParaRPr>
          </a:p>
          <a:p>
            <a:pPr marL="0" indent="0" algn="just">
              <a:buNone/>
            </a:pPr>
            <a:r>
              <a:rPr lang="pt-BR" sz="2200" dirty="0" smtClean="0"/>
              <a:t>São atos de concentração econômica quando:</a:t>
            </a:r>
            <a:endParaRPr lang="pt-BR" sz="2200" dirty="0"/>
          </a:p>
          <a:p>
            <a:pPr marL="0" indent="0" algn="just">
              <a:buNone/>
            </a:pPr>
            <a:endParaRPr lang="pt-BR" sz="2200" dirty="0"/>
          </a:p>
          <a:p>
            <a:pPr marL="0" indent="0" algn="just">
              <a:buNone/>
            </a:pPr>
            <a:r>
              <a:rPr lang="pt-BR" sz="2200" dirty="0"/>
              <a:t>I - 2 (duas) ou mais empresas anteriormente independentes se fundem; </a:t>
            </a:r>
          </a:p>
          <a:p>
            <a:pPr marL="0" indent="0" algn="just">
              <a:buNone/>
            </a:pPr>
            <a:r>
              <a:rPr lang="pt-BR" sz="2200" dirty="0"/>
              <a:t>II - </a:t>
            </a:r>
            <a:r>
              <a:rPr lang="pt-BR" sz="2200" b="1" u="sng" dirty="0"/>
              <a:t>1 (uma) ou mais empresas adquirem, direta ou indiretamente, por compra ou permuta de ações, quotas, títulos ou valores mobiliários conversíveis em ações, ou ativos, tangíveis ou intangíveis, por via contratual ou por qualquer outro meio ou forma, o controle ou partes de uma ou outras empresas</a:t>
            </a:r>
            <a:r>
              <a:rPr lang="pt-BR" sz="2200" dirty="0"/>
              <a:t>; </a:t>
            </a:r>
          </a:p>
          <a:p>
            <a:pPr marL="0" indent="0" algn="just">
              <a:buNone/>
            </a:pPr>
            <a:r>
              <a:rPr lang="pt-BR" sz="2200" dirty="0"/>
              <a:t>III - 1 (uma) ou mais empresas incorporam outra ou outras empresas; ou </a:t>
            </a:r>
          </a:p>
          <a:p>
            <a:pPr marL="0" indent="0" algn="just">
              <a:buNone/>
            </a:pPr>
            <a:r>
              <a:rPr lang="pt-BR" sz="2200" dirty="0"/>
              <a:t>IV - 2 (duas) ou mais empresas celebram contrato associativo, consórcio ou joint venture. </a:t>
            </a:r>
          </a:p>
          <a:p>
            <a:pPr marL="0" indent="0" algn="just">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4236232055"/>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6</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1942057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endParaRPr lang="pt-BR" sz="1800" dirty="0" smtClean="0">
              <a:latin typeface="Baskerville Old Face" charset="0"/>
            </a:endParaRPr>
          </a:p>
          <a:p>
            <a:pPr marL="0" indent="0" algn="just">
              <a:buNone/>
            </a:pPr>
            <a:r>
              <a:rPr lang="pt-BR" sz="1800" dirty="0" smtClean="0">
                <a:latin typeface="Baskerville Old Face" charset="0"/>
              </a:rPr>
              <a:t>De acordo com a atual legislação a respeito da defesa da concorrência, serão submetidos ao controle prévio do CADE os atos de concentração econômica que, cumulativamente:</a:t>
            </a:r>
          </a:p>
          <a:p>
            <a:pPr marL="0" indent="0" algn="just">
              <a:buNone/>
            </a:pPr>
            <a:endParaRPr lang="pt-BR" sz="1800" dirty="0" smtClean="0"/>
          </a:p>
          <a:p>
            <a:pPr marL="0" indent="0" algn="just">
              <a:buNone/>
            </a:pPr>
            <a:r>
              <a:rPr lang="pt-BR" sz="1800" dirty="0" smtClean="0"/>
              <a:t>I </a:t>
            </a:r>
            <a:r>
              <a:rPr lang="pt-BR" sz="1800" dirty="0"/>
              <a:t>- pelo menos um dos grupos envolvidos na operação tenha registrado, no último balanço, faturamento bruto anual </a:t>
            </a:r>
            <a:r>
              <a:rPr lang="pt-BR" sz="1800" dirty="0" smtClean="0"/>
              <a:t>no </a:t>
            </a:r>
            <a:r>
              <a:rPr lang="pt-BR" sz="1800" dirty="0"/>
              <a:t>País, no ano anterior à operação, equivalente ou superior a R</a:t>
            </a:r>
            <a:r>
              <a:rPr lang="pt-BR" sz="1800" dirty="0" smtClean="0"/>
              <a:t>$ 750.000.000,00; </a:t>
            </a:r>
            <a:r>
              <a:rPr lang="pt-BR" sz="1800" dirty="0"/>
              <a:t>e </a:t>
            </a:r>
          </a:p>
          <a:p>
            <a:pPr marL="0" indent="0" algn="just">
              <a:buNone/>
            </a:pPr>
            <a:endParaRPr lang="pt-BR" sz="1800" dirty="0" smtClean="0"/>
          </a:p>
          <a:p>
            <a:pPr marL="0" indent="0" algn="just">
              <a:buNone/>
            </a:pPr>
            <a:r>
              <a:rPr lang="pt-BR" sz="1800" dirty="0" smtClean="0"/>
              <a:t>II </a:t>
            </a:r>
            <a:r>
              <a:rPr lang="pt-BR" sz="1800" dirty="0"/>
              <a:t>- pelo menos um outro grupo envolvido na operação tenha registrado, no último balanço, faturamento bruto anual </a:t>
            </a:r>
            <a:r>
              <a:rPr lang="pt-BR" sz="1800" dirty="0" smtClean="0"/>
              <a:t>no </a:t>
            </a:r>
            <a:r>
              <a:rPr lang="pt-BR" sz="1800" dirty="0"/>
              <a:t>País, no ano anterior à operação, equivalente ou superior a R$ </a:t>
            </a:r>
            <a:r>
              <a:rPr lang="pt-BR" sz="1800" dirty="0" smtClean="0"/>
              <a:t>75.000.000,00.</a:t>
            </a:r>
            <a:r>
              <a:rPr lang="pt-BR" sz="1800" dirty="0"/>
              <a:t> </a:t>
            </a:r>
          </a:p>
          <a:p>
            <a:pPr marL="0" indent="0" algn="just">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3095731088"/>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7</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endParaRPr lang="pt-BR" sz="2000" dirty="0" smtClean="0"/>
          </a:p>
          <a:p>
            <a:pPr marL="0" indent="0" algn="just">
              <a:buNone/>
            </a:pPr>
            <a:r>
              <a:rPr lang="pt-BR" sz="2000" dirty="0" smtClean="0"/>
              <a:t>Controle </a:t>
            </a:r>
            <a:r>
              <a:rPr lang="pt-BR" sz="2000" b="1" u="sng" dirty="0" smtClean="0"/>
              <a:t>prévio</a:t>
            </a:r>
            <a:r>
              <a:rPr lang="pt-BR" sz="2000" dirty="0" smtClean="0"/>
              <a:t>: a consumação de atos de concentração econômica antes da decisão final do CADE (</a:t>
            </a:r>
            <a:r>
              <a:rPr lang="pt-BR" sz="2000" i="1" dirty="0" err="1" smtClean="0"/>
              <a:t>gun</a:t>
            </a:r>
            <a:r>
              <a:rPr lang="pt-BR" sz="2000" i="1" dirty="0" smtClean="0"/>
              <a:t> </a:t>
            </a:r>
            <a:r>
              <a:rPr lang="pt-BR" sz="2000" i="1" dirty="0" err="1" smtClean="0"/>
              <a:t>jumping</a:t>
            </a:r>
            <a:r>
              <a:rPr lang="pt-BR" sz="2000" dirty="0" smtClean="0"/>
              <a:t>) é proibida, ou seja, as </a:t>
            </a:r>
            <a:r>
              <a:rPr lang="pt-BR" sz="2000" dirty="0"/>
              <a:t>partes deverão manter as estruturas físicas e as condições competitivas inalteradas até a apreciação final do </a:t>
            </a:r>
            <a:r>
              <a:rPr lang="pt-BR" sz="2000" dirty="0" err="1"/>
              <a:t>Cade</a:t>
            </a:r>
            <a:r>
              <a:rPr lang="pt-BR" sz="2000" dirty="0"/>
              <a:t>, </a:t>
            </a:r>
            <a:r>
              <a:rPr lang="pt-BR" sz="2000" b="1" u="sng" dirty="0"/>
              <a:t>sendo vedadas</a:t>
            </a:r>
            <a:r>
              <a:rPr lang="pt-BR" sz="2000" dirty="0"/>
              <a:t>, inclusive, quaisquer transferências de ativos e qualquer tipo de influência de uma parte sobre a outra, bem como </a:t>
            </a:r>
            <a:r>
              <a:rPr lang="pt-BR" sz="2000" b="1" u="sng" dirty="0"/>
              <a:t>a troca de informações concorrencialmente sensíveis que não seja estritamente necessária para a celebração do instrumento formal que vincule as partes</a:t>
            </a:r>
            <a:r>
              <a:rPr lang="pt-BR" sz="2000" dirty="0"/>
              <a:t>. </a:t>
            </a:r>
            <a:endParaRPr lang="pt-BR" sz="2000" dirty="0" smtClean="0"/>
          </a:p>
          <a:p>
            <a:pPr marL="0" indent="0" algn="just">
              <a:buNone/>
            </a:pPr>
            <a:endParaRPr lang="pt-BR" sz="2000" dirty="0"/>
          </a:p>
          <a:p>
            <a:pPr marL="0" indent="0" algn="just">
              <a:buNone/>
            </a:pPr>
            <a:endParaRPr lang="pt-BR" sz="2000" dirty="0" smtClean="0"/>
          </a:p>
          <a:p>
            <a:pPr marL="0" indent="0" algn="just">
              <a:buNone/>
            </a:pPr>
            <a:r>
              <a:rPr lang="pt-BR" sz="2000" dirty="0" smtClean="0"/>
              <a:t>O </a:t>
            </a:r>
            <a:r>
              <a:rPr lang="pt-BR" sz="2000" b="1" u="sng" dirty="0"/>
              <a:t>abuso</a:t>
            </a:r>
            <a:r>
              <a:rPr lang="pt-BR" sz="2000" dirty="0"/>
              <a:t> na troca de informações pode caracterizar prática de </a:t>
            </a:r>
            <a:r>
              <a:rPr lang="pt-BR" sz="2000" dirty="0" err="1"/>
              <a:t>gun</a:t>
            </a:r>
            <a:r>
              <a:rPr lang="pt-BR" sz="2000" dirty="0"/>
              <a:t> </a:t>
            </a:r>
            <a:r>
              <a:rPr lang="pt-BR" sz="2000" dirty="0" err="1" smtClean="0"/>
              <a:t>jumping</a:t>
            </a:r>
            <a:r>
              <a:rPr lang="pt-BR" sz="2000" dirty="0" smtClean="0"/>
              <a:t>.</a:t>
            </a:r>
          </a:p>
          <a:p>
            <a:pPr marL="0" indent="0" algn="just">
              <a:buNone/>
            </a:pPr>
            <a:endParaRPr lang="pt-BR" sz="1800" dirty="0"/>
          </a:p>
          <a:p>
            <a:pPr marL="0" indent="0" algn="just">
              <a:buNone/>
            </a:pPr>
            <a:endParaRPr lang="pt-BR" sz="1800" dirty="0" smtClean="0"/>
          </a:p>
          <a:p>
            <a:pPr marL="0" indent="0" algn="just">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2326653123"/>
              </p:ext>
            </p:extLst>
          </p:nvPr>
        </p:nvGraphicFramePr>
        <p:xfrm>
          <a:off x="683568" y="188640"/>
          <a:ext cx="7740352"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8</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extLst>
      <p:ext uri="{BB962C8B-B14F-4D97-AF65-F5344CB8AC3E}">
        <p14:creationId xmlns:p14="http://schemas.microsoft.com/office/powerpoint/2010/main" val="652381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4294967295"/>
          </p:nvPr>
        </p:nvSpPr>
        <p:spPr>
          <a:xfrm>
            <a:off x="228600" y="1447800"/>
            <a:ext cx="8713788" cy="4608513"/>
          </a:xfrm>
        </p:spPr>
        <p:txBody>
          <a:bodyPr>
            <a:normAutofit/>
          </a:bodyPr>
          <a:lstStyle/>
          <a:p>
            <a:pPr marL="0" indent="0" algn="just">
              <a:buNone/>
            </a:pPr>
            <a:r>
              <a:rPr lang="pt-BR" sz="2200" b="1" dirty="0" smtClean="0"/>
              <a:t>Qual é a finalidade da proibição da troca de informações sensíveis?</a:t>
            </a:r>
          </a:p>
          <a:p>
            <a:pPr marL="0" indent="0" algn="just">
              <a:buNone/>
            </a:pPr>
            <a:endParaRPr lang="pt-BR" sz="2200" b="1" dirty="0"/>
          </a:p>
          <a:p>
            <a:pPr algn="just">
              <a:buFontTx/>
              <a:buChar char="-"/>
            </a:pPr>
            <a:r>
              <a:rPr lang="pt-BR" sz="2200" dirty="0" smtClean="0"/>
              <a:t>Evitar a formação de cartel entre as empresas;</a:t>
            </a:r>
          </a:p>
          <a:p>
            <a:pPr algn="just">
              <a:buFontTx/>
              <a:buChar char="-"/>
            </a:pPr>
            <a:r>
              <a:rPr lang="pt-BR" sz="2200" dirty="0"/>
              <a:t> </a:t>
            </a:r>
            <a:endParaRPr lang="pt-BR" sz="2200" dirty="0" smtClean="0"/>
          </a:p>
          <a:p>
            <a:pPr algn="just">
              <a:buFontTx/>
              <a:buChar char="-"/>
            </a:pPr>
            <a:r>
              <a:rPr lang="pt-BR" sz="2200" dirty="0" smtClean="0"/>
              <a:t>Evitar a simulação de aquisições de empresas;</a:t>
            </a:r>
          </a:p>
          <a:p>
            <a:pPr algn="just">
              <a:buFontTx/>
              <a:buChar char="-"/>
            </a:pPr>
            <a:r>
              <a:rPr lang="pt-BR" sz="2200" dirty="0"/>
              <a:t> </a:t>
            </a:r>
            <a:endParaRPr lang="pt-BR" sz="2200" dirty="0" smtClean="0"/>
          </a:p>
          <a:p>
            <a:pPr algn="just">
              <a:buFontTx/>
              <a:buChar char="-"/>
            </a:pPr>
            <a:r>
              <a:rPr lang="pt-BR" sz="2200" dirty="0" smtClean="0"/>
              <a:t>Evitar o aumento isolado dos preços pela compradora.</a:t>
            </a:r>
          </a:p>
          <a:p>
            <a:pPr marL="0" indent="0" algn="just">
              <a:buNone/>
            </a:pPr>
            <a:endParaRPr lang="pt-BR" sz="1800" dirty="0">
              <a:latin typeface="Baskerville Old Face" charset="0"/>
            </a:endParaRPr>
          </a:p>
          <a:p>
            <a:pPr marL="0" indent="0" algn="just">
              <a:spcBef>
                <a:spcPct val="0"/>
              </a:spcBef>
              <a:buFont typeface="Wingdings 2" charset="2"/>
              <a:buNone/>
            </a:pPr>
            <a:endParaRPr lang="pt-BR" sz="1800" dirty="0" smtClean="0">
              <a:latin typeface="Baskerville Old Face" charset="0"/>
            </a:endParaRPr>
          </a:p>
          <a:p>
            <a:pPr marL="0" indent="0" algn="just">
              <a:spcBef>
                <a:spcPct val="0"/>
              </a:spcBef>
              <a:buFont typeface="Wingdings 2" charset="2"/>
              <a:buNone/>
            </a:pPr>
            <a:endParaRPr lang="pt-BR" sz="1800" dirty="0" smtClean="0">
              <a:latin typeface="Baskerville Old Face" charset="0"/>
            </a:endParaRPr>
          </a:p>
        </p:txBody>
      </p:sp>
      <p:graphicFrame>
        <p:nvGraphicFramePr>
          <p:cNvPr id="7" name="Diagrama 6"/>
          <p:cNvGraphicFramePr/>
          <p:nvPr>
            <p:extLst>
              <p:ext uri="{D42A27DB-BD31-4B8C-83A1-F6EECF244321}">
                <p14:modId xmlns:p14="http://schemas.microsoft.com/office/powerpoint/2010/main" val="1564058398"/>
              </p:ext>
            </p:extLst>
          </p:nvPr>
        </p:nvGraphicFramePr>
        <p:xfrm>
          <a:off x="683568" y="188640"/>
          <a:ext cx="7740352" cy="905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Espaço Reservado para Data 8"/>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20.09.2015</a:t>
            </a:r>
            <a:endParaRPr lang="pt-BR" dirty="0">
              <a:latin typeface="Georgia" charset="0"/>
            </a:endParaRPr>
          </a:p>
        </p:txBody>
      </p:sp>
      <p:sp>
        <p:nvSpPr>
          <p:cNvPr id="10" name="Espaço Reservado para Número de Slide 9"/>
          <p:cNvSpPr>
            <a:spLocks noGrp="1"/>
          </p:cNvSpPr>
          <p:nvPr>
            <p:ph type="sldNum" sz="quarter" idx="12"/>
          </p:nvPr>
        </p:nvSpPr>
        <p:spPr/>
        <p:txBody>
          <a:bodyPr/>
          <a:lstStyle/>
          <a:p>
            <a:pPr>
              <a:defRPr/>
            </a:pPr>
            <a:fld id="{2948643D-F1E7-455A-B436-04D1255828BD}" type="slidenum">
              <a:rPr lang="pt-BR"/>
              <a:pPr>
                <a:defRPr/>
              </a:pPr>
              <a:t>9</a:t>
            </a:fld>
            <a:endParaRPr lang="pt-BR" dirty="0"/>
          </a:p>
        </p:txBody>
      </p:sp>
      <p:sp>
        <p:nvSpPr>
          <p:cNvPr id="15368" name="Espaço Reservado para Rodapé 10"/>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pt-BR" dirty="0" smtClean="0">
                <a:latin typeface="Georgia" charset="0"/>
              </a:rPr>
              <a:t>Boltz, Brink </a:t>
            </a:r>
            <a:r>
              <a:rPr lang="pt-BR" dirty="0">
                <a:latin typeface="Georgia" charset="0"/>
              </a:rPr>
              <a:t>Advogados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8_Cívico">
  <a:themeElements>
    <a:clrScheme name="Áp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8_Cívico">
      <a:majorFont>
        <a:latin typeface=""/>
        <a:ea typeface=""/>
        <a:cs typeface=""/>
      </a:majorFont>
      <a:minorFont>
        <a:latin typeface=""/>
        <a:ea typeface=""/>
        <a:cs typeface=""/>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11545</TotalTime>
  <Words>1464</Words>
  <Application>Microsoft Office PowerPoint</Application>
  <PresentationFormat>Apresentação na tela (4:3)</PresentationFormat>
  <Paragraphs>290</Paragraphs>
  <Slides>20</Slides>
  <Notes>20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20</vt:i4>
      </vt:variant>
    </vt:vector>
  </HeadingPairs>
  <TitlesOfParts>
    <vt:vector size="29" baseType="lpstr">
      <vt:lpstr>Arial</vt:lpstr>
      <vt:lpstr>Baskerville Old Face</vt:lpstr>
      <vt:lpstr>Calibri</vt:lpstr>
      <vt:lpstr>Georgia</vt:lpstr>
      <vt:lpstr>Lucida Sans Unicode (Corpo)</vt:lpstr>
      <vt:lpstr>Times New Roman</vt:lpstr>
      <vt:lpstr>Wingdings</vt:lpstr>
      <vt:lpstr>Wingdings 2</vt:lpstr>
      <vt:lpstr>8_Cívico</vt:lpstr>
      <vt:lpstr>       RECENTES DIRETRIZES DO CADE SOBRE TROCA DE INFORMAÇÕES SENSÍVEIS DURANTE O PROCESSO DE DUE DILIGENCE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Aspectos Societários e Concorrenciais em Processos Coletivos de Gestão de Resíduos Sólidos</dc:title>
  <dc:creator>lgattaz</dc:creator>
  <cp:lastModifiedBy>Jose Pedro</cp:lastModifiedBy>
  <cp:revision>790</cp:revision>
  <cp:lastPrinted>2015-09-15T19:56:50Z</cp:lastPrinted>
  <dcterms:created xsi:type="dcterms:W3CDTF">2011-04-01T19:14:09Z</dcterms:created>
  <dcterms:modified xsi:type="dcterms:W3CDTF">2015-09-20T14:37:39Z</dcterms:modified>
</cp:coreProperties>
</file>